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theme/theme3.xml" ContentType="application/vnd.openxmlformats-officedocument.theme+xml"/>
  <Override PartName="/ppt/slideLayouts/slideLayout1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5">
  <p:sldMasterIdLst>
    <p:sldMasterId id="2147483660" r:id="rId1"/>
    <p:sldMasterId id="2147483648" r:id="rId2"/>
    <p:sldMasterId id="2147483665" r:id="rId3"/>
    <p:sldMasterId id="2147483667" r:id="rId4"/>
  </p:sldMasterIdLst>
  <p:notesMasterIdLst>
    <p:notesMasterId r:id="rId26"/>
  </p:notesMasterIdLst>
  <p:sldIdLst>
    <p:sldId id="276" r:id="rId5"/>
    <p:sldId id="278" r:id="rId6"/>
    <p:sldId id="291" r:id="rId7"/>
    <p:sldId id="280" r:id="rId8"/>
    <p:sldId id="259" r:id="rId9"/>
    <p:sldId id="260" r:id="rId10"/>
    <p:sldId id="261" r:id="rId11"/>
    <p:sldId id="286" r:id="rId12"/>
    <p:sldId id="285" r:id="rId13"/>
    <p:sldId id="288" r:id="rId14"/>
    <p:sldId id="287" r:id="rId15"/>
    <p:sldId id="289" r:id="rId16"/>
    <p:sldId id="267" r:id="rId17"/>
    <p:sldId id="266" r:id="rId18"/>
    <p:sldId id="292" r:id="rId19"/>
    <p:sldId id="293" r:id="rId20"/>
    <p:sldId id="282" r:id="rId21"/>
    <p:sldId id="270" r:id="rId22"/>
    <p:sldId id="283" r:id="rId23"/>
    <p:sldId id="294" r:id="rId24"/>
    <p:sldId id="284" r:id="rId2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4" d="100"/>
          <a:sy n="64" d="100"/>
        </p:scale>
        <p:origin x="102" y="702"/>
      </p:cViewPr>
      <p:guideLst/>
    </p:cSldViewPr>
  </p:slideViewPr>
  <p:notesTextViewPr>
    <p:cViewPr>
      <p:scale>
        <a:sx n="200" d="100"/>
        <a:sy n="2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4460F4-F4F2-42A3-8839-939D31EEFC6E}" type="datetimeFigureOut">
              <a:rPr lang="fr-FR" smtClean="0"/>
              <a:t>08/09/2025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54A837-2122-4EAD-87CF-3DC56879ADC9}" type="slidenum">
              <a:rPr lang="fr-FR" smtClean="0"/>
              <a:t>‹N°›</a:t>
            </a:fld>
            <a:endParaRPr lang="fr-FR"/>
          </a:p>
        </p:txBody>
      </p:sp>
    </p:spTree>
    <p:extLst>
      <p:ext uri="{BB962C8B-B14F-4D97-AF65-F5344CB8AC3E}">
        <p14:creationId xmlns:p14="http://schemas.microsoft.com/office/powerpoint/2010/main" val="19496857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6DE7EEFB-B6A8-4261-96E1-EBF86BB33CE2}" type="slidenum">
              <a:rPr lang="fr-FR" smtClean="0"/>
              <a:t>3</a:t>
            </a:fld>
            <a:endParaRPr lang="fr-FR"/>
          </a:p>
        </p:txBody>
      </p:sp>
    </p:spTree>
    <p:extLst>
      <p:ext uri="{BB962C8B-B14F-4D97-AF65-F5344CB8AC3E}">
        <p14:creationId xmlns:p14="http://schemas.microsoft.com/office/powerpoint/2010/main" val="13072069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6DE7EEFB-B6A8-4261-96E1-EBF86BB33CE2}" type="slidenum">
              <a:rPr lang="fr-FR" smtClean="0"/>
              <a:t>4</a:t>
            </a:fld>
            <a:endParaRPr lang="fr-FR"/>
          </a:p>
        </p:txBody>
      </p:sp>
    </p:spTree>
    <p:extLst>
      <p:ext uri="{BB962C8B-B14F-4D97-AF65-F5344CB8AC3E}">
        <p14:creationId xmlns:p14="http://schemas.microsoft.com/office/powerpoint/2010/main" val="6927647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3454A837-2122-4EAD-87CF-3DC56879ADC9}" type="slidenum">
              <a:rPr lang="fr-FR" smtClean="0"/>
              <a:t>16</a:t>
            </a:fld>
            <a:endParaRPr lang="fr-FR"/>
          </a:p>
        </p:txBody>
      </p:sp>
    </p:spTree>
    <p:extLst>
      <p:ext uri="{BB962C8B-B14F-4D97-AF65-F5344CB8AC3E}">
        <p14:creationId xmlns:p14="http://schemas.microsoft.com/office/powerpoint/2010/main" val="31457707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824D840-EA26-E247-DD6A-BADC64F06FF5}"/>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09D9443D-373D-D97F-D3E1-F065AAC36F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14790E6E-6E1A-04C8-60A7-EC9D88CFA201}"/>
              </a:ext>
            </a:extLst>
          </p:cNvPr>
          <p:cNvSpPr>
            <a:spLocks noGrp="1"/>
          </p:cNvSpPr>
          <p:nvPr>
            <p:ph type="dt" sz="half" idx="10"/>
          </p:nvPr>
        </p:nvSpPr>
        <p:spPr/>
        <p:txBody>
          <a:bodyPr/>
          <a:lstStyle/>
          <a:p>
            <a:fld id="{C69D99B9-CACC-404B-8CC4-B37E4984CBDB}" type="datetime1">
              <a:rPr lang="fr-FR" smtClean="0"/>
              <a:t>08/09/2025</a:t>
            </a:fld>
            <a:endParaRPr lang="fr-FR"/>
          </a:p>
        </p:txBody>
      </p:sp>
      <p:sp>
        <p:nvSpPr>
          <p:cNvPr id="5" name="Espace réservé du pied de page 4">
            <a:extLst>
              <a:ext uri="{FF2B5EF4-FFF2-40B4-BE49-F238E27FC236}">
                <a16:creationId xmlns:a16="http://schemas.microsoft.com/office/drawing/2014/main" id="{DD1B6C05-1CFB-4A36-9F54-6636C7FD99E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5F139EF-B4AD-687F-99C6-DEB3A03CB6FC}"/>
              </a:ext>
            </a:extLst>
          </p:cNvPr>
          <p:cNvSpPr>
            <a:spLocks noGrp="1"/>
          </p:cNvSpPr>
          <p:nvPr>
            <p:ph type="sldNum" sz="quarter" idx="12"/>
          </p:nvPr>
        </p:nvSpPr>
        <p:spPr/>
        <p:txBody>
          <a:bodyPr/>
          <a:lstStyle/>
          <a:p>
            <a:fld id="{52F179AF-9A18-41D9-BAD5-043CEB8A9CF0}" type="slidenum">
              <a:rPr lang="fr-FR" smtClean="0"/>
              <a:t>‹N°›</a:t>
            </a:fld>
            <a:endParaRPr lang="fr-FR"/>
          </a:p>
        </p:txBody>
      </p:sp>
    </p:spTree>
    <p:extLst>
      <p:ext uri="{BB962C8B-B14F-4D97-AF65-F5344CB8AC3E}">
        <p14:creationId xmlns:p14="http://schemas.microsoft.com/office/powerpoint/2010/main" val="31104008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C8A5302-56D9-AB34-75F5-CC1EA9EFE79A}"/>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670F297D-1E03-32B7-E8B6-C98854EB4D1C}"/>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EB63FCD-F549-FE76-CB4E-1FA82D2048EF}"/>
              </a:ext>
            </a:extLst>
          </p:cNvPr>
          <p:cNvSpPr>
            <a:spLocks noGrp="1"/>
          </p:cNvSpPr>
          <p:nvPr>
            <p:ph type="dt" sz="half" idx="10"/>
          </p:nvPr>
        </p:nvSpPr>
        <p:spPr/>
        <p:txBody>
          <a:bodyPr/>
          <a:lstStyle/>
          <a:p>
            <a:fld id="{AD68175E-AFFF-4FE1-8F8E-7C7DA6AEB037}" type="datetime1">
              <a:rPr lang="fr-FR" smtClean="0"/>
              <a:t>08/09/2025</a:t>
            </a:fld>
            <a:endParaRPr lang="fr-FR"/>
          </a:p>
        </p:txBody>
      </p:sp>
      <p:sp>
        <p:nvSpPr>
          <p:cNvPr id="5" name="Espace réservé du pied de page 4">
            <a:extLst>
              <a:ext uri="{FF2B5EF4-FFF2-40B4-BE49-F238E27FC236}">
                <a16:creationId xmlns:a16="http://schemas.microsoft.com/office/drawing/2014/main" id="{1E5D5CF6-BCB4-8ED1-0571-B00C760ECE4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96AC036-BFDC-AE36-14DE-E1CE2DE49044}"/>
              </a:ext>
            </a:extLst>
          </p:cNvPr>
          <p:cNvSpPr>
            <a:spLocks noGrp="1"/>
          </p:cNvSpPr>
          <p:nvPr>
            <p:ph type="sldNum" sz="quarter" idx="12"/>
          </p:nvPr>
        </p:nvSpPr>
        <p:spPr/>
        <p:txBody>
          <a:bodyPr/>
          <a:lstStyle/>
          <a:p>
            <a:fld id="{52F179AF-9A18-41D9-BAD5-043CEB8A9CF0}" type="slidenum">
              <a:rPr lang="fr-FR" smtClean="0"/>
              <a:t>‹N°›</a:t>
            </a:fld>
            <a:endParaRPr lang="fr-FR"/>
          </a:p>
        </p:txBody>
      </p:sp>
    </p:spTree>
    <p:extLst>
      <p:ext uri="{BB962C8B-B14F-4D97-AF65-F5344CB8AC3E}">
        <p14:creationId xmlns:p14="http://schemas.microsoft.com/office/powerpoint/2010/main" val="21541257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9AC3E09-704C-976A-45FA-839A30DE8433}"/>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65DCB0F6-8519-EFF8-E351-D1F0B76E662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F392927C-7544-A3E8-AD35-A96E298252D1}"/>
              </a:ext>
            </a:extLst>
          </p:cNvPr>
          <p:cNvSpPr>
            <a:spLocks noGrp="1"/>
          </p:cNvSpPr>
          <p:nvPr>
            <p:ph type="dt" sz="half" idx="10"/>
          </p:nvPr>
        </p:nvSpPr>
        <p:spPr/>
        <p:txBody>
          <a:bodyPr/>
          <a:lstStyle/>
          <a:p>
            <a:fld id="{09FC0483-9F7C-41B0-9DC0-EF3258203C9A}" type="datetime1">
              <a:rPr lang="fr-FR" smtClean="0"/>
              <a:t>08/09/2025</a:t>
            </a:fld>
            <a:endParaRPr lang="fr-FR"/>
          </a:p>
        </p:txBody>
      </p:sp>
      <p:sp>
        <p:nvSpPr>
          <p:cNvPr id="5" name="Espace réservé du pied de page 4">
            <a:extLst>
              <a:ext uri="{FF2B5EF4-FFF2-40B4-BE49-F238E27FC236}">
                <a16:creationId xmlns:a16="http://schemas.microsoft.com/office/drawing/2014/main" id="{4A668EF3-06D7-59F2-02E4-39B79463C9C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8D11C02-B5A6-2163-E5D4-7287DE53C6C7}"/>
              </a:ext>
            </a:extLst>
          </p:cNvPr>
          <p:cNvSpPr>
            <a:spLocks noGrp="1"/>
          </p:cNvSpPr>
          <p:nvPr>
            <p:ph type="sldNum" sz="quarter" idx="12"/>
          </p:nvPr>
        </p:nvSpPr>
        <p:spPr/>
        <p:txBody>
          <a:bodyPr/>
          <a:lstStyle/>
          <a:p>
            <a:fld id="{52F179AF-9A18-41D9-BAD5-043CEB8A9CF0}" type="slidenum">
              <a:rPr lang="fr-FR" smtClean="0"/>
              <a:t>‹N°›</a:t>
            </a:fld>
            <a:endParaRPr lang="fr-FR"/>
          </a:p>
        </p:txBody>
      </p:sp>
    </p:spTree>
    <p:extLst>
      <p:ext uri="{BB962C8B-B14F-4D97-AF65-F5344CB8AC3E}">
        <p14:creationId xmlns:p14="http://schemas.microsoft.com/office/powerpoint/2010/main" val="7393386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F35A48-712F-ED22-D482-30CD1246DF6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8D215557-42C4-D49A-AC78-30FFF20BDE87}"/>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B70C49CD-0663-AC17-7A6F-9E9D65947BD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A4C8D3F8-254F-CF04-FB22-615568B0AE89}"/>
              </a:ext>
            </a:extLst>
          </p:cNvPr>
          <p:cNvSpPr>
            <a:spLocks noGrp="1"/>
          </p:cNvSpPr>
          <p:nvPr>
            <p:ph type="dt" sz="half" idx="10"/>
          </p:nvPr>
        </p:nvSpPr>
        <p:spPr/>
        <p:txBody>
          <a:bodyPr/>
          <a:lstStyle/>
          <a:p>
            <a:fld id="{B2EEC429-E14D-42E2-A1B9-148EBC5B73D2}" type="datetime1">
              <a:rPr lang="fr-FR" smtClean="0"/>
              <a:t>08/09/2025</a:t>
            </a:fld>
            <a:endParaRPr lang="fr-FR"/>
          </a:p>
        </p:txBody>
      </p:sp>
      <p:sp>
        <p:nvSpPr>
          <p:cNvPr id="6" name="Espace réservé du pied de page 5">
            <a:extLst>
              <a:ext uri="{FF2B5EF4-FFF2-40B4-BE49-F238E27FC236}">
                <a16:creationId xmlns:a16="http://schemas.microsoft.com/office/drawing/2014/main" id="{67861EE1-FDEF-E183-ABF0-3C04B2A9BC3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A34C5A5-CF25-C092-CDC7-02E2263DD4B1}"/>
              </a:ext>
            </a:extLst>
          </p:cNvPr>
          <p:cNvSpPr>
            <a:spLocks noGrp="1"/>
          </p:cNvSpPr>
          <p:nvPr>
            <p:ph type="sldNum" sz="quarter" idx="12"/>
          </p:nvPr>
        </p:nvSpPr>
        <p:spPr/>
        <p:txBody>
          <a:bodyPr/>
          <a:lstStyle/>
          <a:p>
            <a:fld id="{52F179AF-9A18-41D9-BAD5-043CEB8A9CF0}" type="slidenum">
              <a:rPr lang="fr-FR" smtClean="0"/>
              <a:t>‹N°›</a:t>
            </a:fld>
            <a:endParaRPr lang="fr-FR"/>
          </a:p>
        </p:txBody>
      </p:sp>
    </p:spTree>
    <p:extLst>
      <p:ext uri="{BB962C8B-B14F-4D97-AF65-F5344CB8AC3E}">
        <p14:creationId xmlns:p14="http://schemas.microsoft.com/office/powerpoint/2010/main" val="22623831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CDD3F2C-1096-9FE3-D032-D50D5A4CEF24}"/>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0AC9BFDA-A53E-E574-E879-2F97AA2174D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FA60AE9-5D93-4C55-D98A-1704062438B8}"/>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BFCAA8D4-8127-1F16-C93E-2E63C761632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5E4EA45E-9FCC-DC48-80B4-B809342A1FF6}"/>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41428B7D-D25E-509C-50E6-6BF1B662ED4D}"/>
              </a:ext>
            </a:extLst>
          </p:cNvPr>
          <p:cNvSpPr>
            <a:spLocks noGrp="1"/>
          </p:cNvSpPr>
          <p:nvPr>
            <p:ph type="dt" sz="half" idx="10"/>
          </p:nvPr>
        </p:nvSpPr>
        <p:spPr/>
        <p:txBody>
          <a:bodyPr/>
          <a:lstStyle/>
          <a:p>
            <a:fld id="{FD9E3533-6A74-45CB-85C3-BD7203C79DDD}" type="datetime1">
              <a:rPr lang="fr-FR" smtClean="0"/>
              <a:t>08/09/2025</a:t>
            </a:fld>
            <a:endParaRPr lang="fr-FR"/>
          </a:p>
        </p:txBody>
      </p:sp>
      <p:sp>
        <p:nvSpPr>
          <p:cNvPr id="8" name="Espace réservé du pied de page 7">
            <a:extLst>
              <a:ext uri="{FF2B5EF4-FFF2-40B4-BE49-F238E27FC236}">
                <a16:creationId xmlns:a16="http://schemas.microsoft.com/office/drawing/2014/main" id="{DBE54DD0-7250-A950-BBB9-D22023E2508D}"/>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56953793-2C42-9068-99E8-57624F8EA471}"/>
              </a:ext>
            </a:extLst>
          </p:cNvPr>
          <p:cNvSpPr>
            <a:spLocks noGrp="1"/>
          </p:cNvSpPr>
          <p:nvPr>
            <p:ph type="sldNum" sz="quarter" idx="12"/>
          </p:nvPr>
        </p:nvSpPr>
        <p:spPr/>
        <p:txBody>
          <a:bodyPr/>
          <a:lstStyle/>
          <a:p>
            <a:fld id="{52F179AF-9A18-41D9-BAD5-043CEB8A9CF0}" type="slidenum">
              <a:rPr lang="fr-FR" smtClean="0"/>
              <a:t>‹N°›</a:t>
            </a:fld>
            <a:endParaRPr lang="fr-FR"/>
          </a:p>
        </p:txBody>
      </p:sp>
    </p:spTree>
    <p:extLst>
      <p:ext uri="{BB962C8B-B14F-4D97-AF65-F5344CB8AC3E}">
        <p14:creationId xmlns:p14="http://schemas.microsoft.com/office/powerpoint/2010/main" val="2141965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2A34B0F-8BD3-E9AC-3726-0F75E8D2F351}"/>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528AC966-9D9C-5B40-97B8-19E9A2596525}"/>
              </a:ext>
            </a:extLst>
          </p:cNvPr>
          <p:cNvSpPr>
            <a:spLocks noGrp="1"/>
          </p:cNvSpPr>
          <p:nvPr>
            <p:ph type="dt" sz="half" idx="10"/>
          </p:nvPr>
        </p:nvSpPr>
        <p:spPr/>
        <p:txBody>
          <a:bodyPr/>
          <a:lstStyle/>
          <a:p>
            <a:fld id="{CB4A3A38-FF6F-46B9-B753-DCD6147E97C5}" type="datetime1">
              <a:rPr lang="fr-FR" smtClean="0"/>
              <a:t>08/09/2025</a:t>
            </a:fld>
            <a:endParaRPr lang="fr-FR"/>
          </a:p>
        </p:txBody>
      </p:sp>
      <p:sp>
        <p:nvSpPr>
          <p:cNvPr id="4" name="Espace réservé du pied de page 3">
            <a:extLst>
              <a:ext uri="{FF2B5EF4-FFF2-40B4-BE49-F238E27FC236}">
                <a16:creationId xmlns:a16="http://schemas.microsoft.com/office/drawing/2014/main" id="{DBD406C1-8300-16DF-B67D-506A6117501A}"/>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0D99D583-FFD7-48A2-59F2-2550FF473F1E}"/>
              </a:ext>
            </a:extLst>
          </p:cNvPr>
          <p:cNvSpPr>
            <a:spLocks noGrp="1"/>
          </p:cNvSpPr>
          <p:nvPr>
            <p:ph type="sldNum" sz="quarter" idx="12"/>
          </p:nvPr>
        </p:nvSpPr>
        <p:spPr/>
        <p:txBody>
          <a:bodyPr/>
          <a:lstStyle/>
          <a:p>
            <a:fld id="{52F179AF-9A18-41D9-BAD5-043CEB8A9CF0}" type="slidenum">
              <a:rPr lang="fr-FR" smtClean="0"/>
              <a:t>‹N°›</a:t>
            </a:fld>
            <a:endParaRPr lang="fr-FR"/>
          </a:p>
        </p:txBody>
      </p:sp>
    </p:spTree>
    <p:extLst>
      <p:ext uri="{BB962C8B-B14F-4D97-AF65-F5344CB8AC3E}">
        <p14:creationId xmlns:p14="http://schemas.microsoft.com/office/powerpoint/2010/main" val="36584078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44743AAD-B745-C410-EB03-EB906BE1B6B7}"/>
              </a:ext>
            </a:extLst>
          </p:cNvPr>
          <p:cNvSpPr>
            <a:spLocks noGrp="1"/>
          </p:cNvSpPr>
          <p:nvPr>
            <p:ph type="dt" sz="half" idx="10"/>
          </p:nvPr>
        </p:nvSpPr>
        <p:spPr/>
        <p:txBody>
          <a:bodyPr/>
          <a:lstStyle/>
          <a:p>
            <a:fld id="{B820C6EF-5660-4BB9-A1D5-288BF75CF0CF}" type="datetime1">
              <a:rPr lang="fr-FR" smtClean="0"/>
              <a:t>08/09/2025</a:t>
            </a:fld>
            <a:endParaRPr lang="fr-FR"/>
          </a:p>
        </p:txBody>
      </p:sp>
      <p:sp>
        <p:nvSpPr>
          <p:cNvPr id="3" name="Espace réservé du pied de page 2">
            <a:extLst>
              <a:ext uri="{FF2B5EF4-FFF2-40B4-BE49-F238E27FC236}">
                <a16:creationId xmlns:a16="http://schemas.microsoft.com/office/drawing/2014/main" id="{FB8A897C-7D98-8597-598C-72BC860BCF43}"/>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2B507606-97E8-76BE-3D9F-B953CB6627E1}"/>
              </a:ext>
            </a:extLst>
          </p:cNvPr>
          <p:cNvSpPr>
            <a:spLocks noGrp="1"/>
          </p:cNvSpPr>
          <p:nvPr>
            <p:ph type="sldNum" sz="quarter" idx="12"/>
          </p:nvPr>
        </p:nvSpPr>
        <p:spPr/>
        <p:txBody>
          <a:bodyPr/>
          <a:lstStyle/>
          <a:p>
            <a:fld id="{52F179AF-9A18-41D9-BAD5-043CEB8A9CF0}" type="slidenum">
              <a:rPr lang="fr-FR" smtClean="0"/>
              <a:t>‹N°›</a:t>
            </a:fld>
            <a:endParaRPr lang="fr-FR"/>
          </a:p>
        </p:txBody>
      </p:sp>
    </p:spTree>
    <p:extLst>
      <p:ext uri="{BB962C8B-B14F-4D97-AF65-F5344CB8AC3E}">
        <p14:creationId xmlns:p14="http://schemas.microsoft.com/office/powerpoint/2010/main" val="18466947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7645765-0936-215D-142B-7DDE194EC3E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D96D0F93-E109-6519-A638-EE8C9B5B4EB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A84EEB4E-3631-70A1-E83F-FD01B4F06C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25940EE-BD80-83D8-39A1-7873C94E70E8}"/>
              </a:ext>
            </a:extLst>
          </p:cNvPr>
          <p:cNvSpPr>
            <a:spLocks noGrp="1"/>
          </p:cNvSpPr>
          <p:nvPr>
            <p:ph type="dt" sz="half" idx="10"/>
          </p:nvPr>
        </p:nvSpPr>
        <p:spPr/>
        <p:txBody>
          <a:bodyPr/>
          <a:lstStyle/>
          <a:p>
            <a:fld id="{81B947F1-665F-4C8E-9714-3FBFF044A337}" type="datetime1">
              <a:rPr lang="fr-FR" smtClean="0"/>
              <a:t>08/09/2025</a:t>
            </a:fld>
            <a:endParaRPr lang="fr-FR"/>
          </a:p>
        </p:txBody>
      </p:sp>
      <p:sp>
        <p:nvSpPr>
          <p:cNvPr id="6" name="Espace réservé du pied de page 5">
            <a:extLst>
              <a:ext uri="{FF2B5EF4-FFF2-40B4-BE49-F238E27FC236}">
                <a16:creationId xmlns:a16="http://schemas.microsoft.com/office/drawing/2014/main" id="{70FDD9CB-692C-03D0-9F88-026F51ECDD3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4A4E7EE-E8C5-F284-C715-BE168F9FD12A}"/>
              </a:ext>
            </a:extLst>
          </p:cNvPr>
          <p:cNvSpPr>
            <a:spLocks noGrp="1"/>
          </p:cNvSpPr>
          <p:nvPr>
            <p:ph type="sldNum" sz="quarter" idx="12"/>
          </p:nvPr>
        </p:nvSpPr>
        <p:spPr/>
        <p:txBody>
          <a:bodyPr/>
          <a:lstStyle/>
          <a:p>
            <a:fld id="{52F179AF-9A18-41D9-BAD5-043CEB8A9CF0}" type="slidenum">
              <a:rPr lang="fr-FR" smtClean="0"/>
              <a:t>‹N°›</a:t>
            </a:fld>
            <a:endParaRPr lang="fr-FR"/>
          </a:p>
        </p:txBody>
      </p:sp>
    </p:spTree>
    <p:extLst>
      <p:ext uri="{BB962C8B-B14F-4D97-AF65-F5344CB8AC3E}">
        <p14:creationId xmlns:p14="http://schemas.microsoft.com/office/powerpoint/2010/main" val="37229924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C7FEE9F-2F43-F1C0-7A06-643504676EEF}"/>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43E45380-9414-57FC-356C-6ED766A97B4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607EDD9F-D21E-0555-90AF-92E02EA101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9F46742-9FFC-50E8-5AF9-407882ECABD0}"/>
              </a:ext>
            </a:extLst>
          </p:cNvPr>
          <p:cNvSpPr>
            <a:spLocks noGrp="1"/>
          </p:cNvSpPr>
          <p:nvPr>
            <p:ph type="dt" sz="half" idx="10"/>
          </p:nvPr>
        </p:nvSpPr>
        <p:spPr/>
        <p:txBody>
          <a:bodyPr/>
          <a:lstStyle/>
          <a:p>
            <a:fld id="{72F337BF-FD12-4C78-A0B7-496BEFE95A62}" type="datetime1">
              <a:rPr lang="fr-FR" smtClean="0"/>
              <a:t>08/09/2025</a:t>
            </a:fld>
            <a:endParaRPr lang="fr-FR"/>
          </a:p>
        </p:txBody>
      </p:sp>
      <p:sp>
        <p:nvSpPr>
          <p:cNvPr id="6" name="Espace réservé du pied de page 5">
            <a:extLst>
              <a:ext uri="{FF2B5EF4-FFF2-40B4-BE49-F238E27FC236}">
                <a16:creationId xmlns:a16="http://schemas.microsoft.com/office/drawing/2014/main" id="{A24B68A6-974D-3CA5-8478-45B775017E2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CA37946D-2F88-9964-E8F5-D9EBC681FFC3}"/>
              </a:ext>
            </a:extLst>
          </p:cNvPr>
          <p:cNvSpPr>
            <a:spLocks noGrp="1"/>
          </p:cNvSpPr>
          <p:nvPr>
            <p:ph type="sldNum" sz="quarter" idx="12"/>
          </p:nvPr>
        </p:nvSpPr>
        <p:spPr/>
        <p:txBody>
          <a:bodyPr/>
          <a:lstStyle/>
          <a:p>
            <a:fld id="{52F179AF-9A18-41D9-BAD5-043CEB8A9CF0}" type="slidenum">
              <a:rPr lang="fr-FR" smtClean="0"/>
              <a:t>‹N°›</a:t>
            </a:fld>
            <a:endParaRPr lang="fr-FR"/>
          </a:p>
        </p:txBody>
      </p:sp>
    </p:spTree>
    <p:extLst>
      <p:ext uri="{BB962C8B-B14F-4D97-AF65-F5344CB8AC3E}">
        <p14:creationId xmlns:p14="http://schemas.microsoft.com/office/powerpoint/2010/main" val="21654590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4DDB91A-5764-B9C9-1DFD-C76F1D8E0DBF}"/>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5F1A8F0B-D081-4791-D62D-C577E4EB8D38}"/>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CEB2ED9-21B6-4350-40CA-E7B72E0D0C95}"/>
              </a:ext>
            </a:extLst>
          </p:cNvPr>
          <p:cNvSpPr>
            <a:spLocks noGrp="1"/>
          </p:cNvSpPr>
          <p:nvPr>
            <p:ph type="dt" sz="half" idx="10"/>
          </p:nvPr>
        </p:nvSpPr>
        <p:spPr/>
        <p:txBody>
          <a:bodyPr/>
          <a:lstStyle/>
          <a:p>
            <a:fld id="{6AD884EF-E277-44AA-BC58-26E80C14F542}" type="datetime1">
              <a:rPr lang="fr-FR" smtClean="0"/>
              <a:t>08/09/2025</a:t>
            </a:fld>
            <a:endParaRPr lang="fr-FR"/>
          </a:p>
        </p:txBody>
      </p:sp>
      <p:sp>
        <p:nvSpPr>
          <p:cNvPr id="5" name="Espace réservé du pied de page 4">
            <a:extLst>
              <a:ext uri="{FF2B5EF4-FFF2-40B4-BE49-F238E27FC236}">
                <a16:creationId xmlns:a16="http://schemas.microsoft.com/office/drawing/2014/main" id="{2EE59BB9-7ABD-0AC6-D779-326ADB6A593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73D8B8F-D4DA-F7A4-E0D7-1B79866C26DA}"/>
              </a:ext>
            </a:extLst>
          </p:cNvPr>
          <p:cNvSpPr>
            <a:spLocks noGrp="1"/>
          </p:cNvSpPr>
          <p:nvPr>
            <p:ph type="sldNum" sz="quarter" idx="12"/>
          </p:nvPr>
        </p:nvSpPr>
        <p:spPr/>
        <p:txBody>
          <a:bodyPr/>
          <a:lstStyle/>
          <a:p>
            <a:fld id="{52F179AF-9A18-41D9-BAD5-043CEB8A9CF0}" type="slidenum">
              <a:rPr lang="fr-FR" smtClean="0"/>
              <a:t>‹N°›</a:t>
            </a:fld>
            <a:endParaRPr lang="fr-FR"/>
          </a:p>
        </p:txBody>
      </p:sp>
    </p:spTree>
    <p:extLst>
      <p:ext uri="{BB962C8B-B14F-4D97-AF65-F5344CB8AC3E}">
        <p14:creationId xmlns:p14="http://schemas.microsoft.com/office/powerpoint/2010/main" val="21546109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8E280503-8DBE-2841-B037-D7DBD9D689FD}"/>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F4F7EBA-38B7-EF4B-A857-B71ADE6CAF94}"/>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FA8CA8B-0F1C-3279-E69E-8923A738FB55}"/>
              </a:ext>
            </a:extLst>
          </p:cNvPr>
          <p:cNvSpPr>
            <a:spLocks noGrp="1"/>
          </p:cNvSpPr>
          <p:nvPr>
            <p:ph type="dt" sz="half" idx="10"/>
          </p:nvPr>
        </p:nvSpPr>
        <p:spPr/>
        <p:txBody>
          <a:bodyPr/>
          <a:lstStyle/>
          <a:p>
            <a:fld id="{A482537A-98CC-4793-A2DC-B64127C6C50B}" type="datetime1">
              <a:rPr lang="fr-FR" smtClean="0"/>
              <a:t>08/09/2025</a:t>
            </a:fld>
            <a:endParaRPr lang="fr-FR"/>
          </a:p>
        </p:txBody>
      </p:sp>
      <p:sp>
        <p:nvSpPr>
          <p:cNvPr id="5" name="Espace réservé du pied de page 4">
            <a:extLst>
              <a:ext uri="{FF2B5EF4-FFF2-40B4-BE49-F238E27FC236}">
                <a16:creationId xmlns:a16="http://schemas.microsoft.com/office/drawing/2014/main" id="{04DA67DF-739E-EE3E-A4FA-8A7ADDE168E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84864F7-290A-C8A9-6659-7196748E8B83}"/>
              </a:ext>
            </a:extLst>
          </p:cNvPr>
          <p:cNvSpPr>
            <a:spLocks noGrp="1"/>
          </p:cNvSpPr>
          <p:nvPr>
            <p:ph type="sldNum" sz="quarter" idx="12"/>
          </p:nvPr>
        </p:nvSpPr>
        <p:spPr/>
        <p:txBody>
          <a:bodyPr/>
          <a:lstStyle/>
          <a:p>
            <a:fld id="{52F179AF-9A18-41D9-BAD5-043CEB8A9CF0}" type="slidenum">
              <a:rPr lang="fr-FR" smtClean="0"/>
              <a:t>‹N°›</a:t>
            </a:fld>
            <a:endParaRPr lang="fr-FR"/>
          </a:p>
        </p:txBody>
      </p:sp>
    </p:spTree>
    <p:extLst>
      <p:ext uri="{BB962C8B-B14F-4D97-AF65-F5344CB8AC3E}">
        <p14:creationId xmlns:p14="http://schemas.microsoft.com/office/powerpoint/2010/main" val="19487435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431A03C3-3C5A-1B87-5268-725D34EDE81B}"/>
              </a:ext>
            </a:extLst>
          </p:cNvPr>
          <p:cNvSpPr>
            <a:spLocks noGrp="1"/>
          </p:cNvSpPr>
          <p:nvPr>
            <p:ph type="dt" sz="half" idx="10"/>
          </p:nvPr>
        </p:nvSpPr>
        <p:spPr/>
        <p:txBody>
          <a:bodyPr/>
          <a:lstStyle/>
          <a:p>
            <a:fld id="{ABC00312-44A1-462B-A68D-C59324F1F2F2}" type="datetime1">
              <a:rPr lang="fr-FR" smtClean="0"/>
              <a:t>08/09/2025</a:t>
            </a:fld>
            <a:endParaRPr lang="fr-FR"/>
          </a:p>
        </p:txBody>
      </p:sp>
      <p:sp>
        <p:nvSpPr>
          <p:cNvPr id="3" name="Espace réservé du pied de page 2">
            <a:extLst>
              <a:ext uri="{FF2B5EF4-FFF2-40B4-BE49-F238E27FC236}">
                <a16:creationId xmlns:a16="http://schemas.microsoft.com/office/drawing/2014/main" id="{F99B5104-6860-86BB-CEA0-F9BF54D246E8}"/>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E2D2FEF-530C-A523-AB55-3A7B60AEB630}"/>
              </a:ext>
            </a:extLst>
          </p:cNvPr>
          <p:cNvSpPr>
            <a:spLocks noGrp="1"/>
          </p:cNvSpPr>
          <p:nvPr>
            <p:ph type="sldNum" sz="quarter" idx="12"/>
          </p:nvPr>
        </p:nvSpPr>
        <p:spPr/>
        <p:txBody>
          <a:bodyPr/>
          <a:lstStyle/>
          <a:p>
            <a:fld id="{DF3970AB-8B18-4137-B6BF-48AFC43ED2D8}" type="slidenum">
              <a:rPr lang="fr-FR" smtClean="0"/>
              <a:t>‹N°›</a:t>
            </a:fld>
            <a:endParaRPr lang="fr-FR"/>
          </a:p>
        </p:txBody>
      </p:sp>
    </p:spTree>
    <p:extLst>
      <p:ext uri="{BB962C8B-B14F-4D97-AF65-F5344CB8AC3E}">
        <p14:creationId xmlns:p14="http://schemas.microsoft.com/office/powerpoint/2010/main" val="19526665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B07451-120E-350D-C3E0-B34AB08948BA}"/>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1141F927-50F1-5E91-9372-837698EA997E}"/>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865A701-6FF7-44FF-7FD7-CDAAE508868F}"/>
              </a:ext>
            </a:extLst>
          </p:cNvPr>
          <p:cNvSpPr>
            <a:spLocks noGrp="1"/>
          </p:cNvSpPr>
          <p:nvPr>
            <p:ph type="dt" sz="half" idx="10"/>
          </p:nvPr>
        </p:nvSpPr>
        <p:spPr/>
        <p:txBody>
          <a:bodyPr/>
          <a:lstStyle/>
          <a:p>
            <a:fld id="{98C5C61A-37FA-4E98-9FCC-96F71E3328D1}" type="datetime1">
              <a:rPr lang="fr-FR" smtClean="0"/>
              <a:t>08/09/2025</a:t>
            </a:fld>
            <a:endParaRPr lang="fr-FR"/>
          </a:p>
        </p:txBody>
      </p:sp>
      <p:sp>
        <p:nvSpPr>
          <p:cNvPr id="5" name="Espace réservé du pied de page 4">
            <a:extLst>
              <a:ext uri="{FF2B5EF4-FFF2-40B4-BE49-F238E27FC236}">
                <a16:creationId xmlns:a16="http://schemas.microsoft.com/office/drawing/2014/main" id="{0A4488B6-FAB8-8A0B-9653-2BB06B75BF1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EAEF1A3-F077-87F2-64C7-904F248A2B2A}"/>
              </a:ext>
            </a:extLst>
          </p:cNvPr>
          <p:cNvSpPr>
            <a:spLocks noGrp="1"/>
          </p:cNvSpPr>
          <p:nvPr>
            <p:ph type="sldNum" sz="quarter" idx="12"/>
          </p:nvPr>
        </p:nvSpPr>
        <p:spPr/>
        <p:txBody>
          <a:bodyPr/>
          <a:lstStyle/>
          <a:p>
            <a:fld id="{DF3970AB-8B18-4137-B6BF-48AFC43ED2D8}" type="slidenum">
              <a:rPr lang="fr-FR" smtClean="0"/>
              <a:t>‹N°›</a:t>
            </a:fld>
            <a:endParaRPr lang="fr-FR"/>
          </a:p>
        </p:txBody>
      </p:sp>
    </p:spTree>
    <p:extLst>
      <p:ext uri="{BB962C8B-B14F-4D97-AF65-F5344CB8AC3E}">
        <p14:creationId xmlns:p14="http://schemas.microsoft.com/office/powerpoint/2010/main" val="12784876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0FB6C33-9566-6A2B-3338-5EFA415A765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D6FC427E-5F7E-CD5D-F6AF-E657303B80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3AA7482E-04CF-CF57-34AD-5AB96FEBF0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A7B97A9-70C3-7E3A-26FC-B93149957135}"/>
              </a:ext>
            </a:extLst>
          </p:cNvPr>
          <p:cNvSpPr>
            <a:spLocks noGrp="1"/>
          </p:cNvSpPr>
          <p:nvPr>
            <p:ph type="dt" sz="half" idx="10"/>
          </p:nvPr>
        </p:nvSpPr>
        <p:spPr/>
        <p:txBody>
          <a:bodyPr/>
          <a:lstStyle/>
          <a:p>
            <a:fld id="{2CAD0AC7-F7A4-4BF3-AAEE-E957DFDAA8AD}" type="datetime1">
              <a:rPr lang="fr-FR" smtClean="0"/>
              <a:t>08/09/2025</a:t>
            </a:fld>
            <a:endParaRPr lang="fr-FR"/>
          </a:p>
        </p:txBody>
      </p:sp>
      <p:sp>
        <p:nvSpPr>
          <p:cNvPr id="6" name="Espace réservé du pied de page 5">
            <a:extLst>
              <a:ext uri="{FF2B5EF4-FFF2-40B4-BE49-F238E27FC236}">
                <a16:creationId xmlns:a16="http://schemas.microsoft.com/office/drawing/2014/main" id="{FD2DC601-AB4B-07AD-860C-03C123E16C2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A7CC889-8C3E-9521-5B94-165B08D17FF1}"/>
              </a:ext>
            </a:extLst>
          </p:cNvPr>
          <p:cNvSpPr>
            <a:spLocks noGrp="1"/>
          </p:cNvSpPr>
          <p:nvPr>
            <p:ph type="sldNum" sz="quarter" idx="12"/>
          </p:nvPr>
        </p:nvSpPr>
        <p:spPr/>
        <p:txBody>
          <a:bodyPr/>
          <a:lstStyle/>
          <a:p>
            <a:fld id="{DF3970AB-8B18-4137-B6BF-48AFC43ED2D8}" type="slidenum">
              <a:rPr lang="fr-FR" smtClean="0"/>
              <a:t>‹N°›</a:t>
            </a:fld>
            <a:endParaRPr lang="fr-FR"/>
          </a:p>
        </p:txBody>
      </p:sp>
    </p:spTree>
    <p:extLst>
      <p:ext uri="{BB962C8B-B14F-4D97-AF65-F5344CB8AC3E}">
        <p14:creationId xmlns:p14="http://schemas.microsoft.com/office/powerpoint/2010/main" val="29503584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701DD77-9B00-D7C6-8A27-9A3A66AD435A}"/>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B7E9EF6F-D9D6-52DE-3264-2821B6D8E75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A48A9C17-B052-ECB5-8E66-326A47895FD8}"/>
              </a:ext>
            </a:extLst>
          </p:cNvPr>
          <p:cNvSpPr>
            <a:spLocks noGrp="1"/>
          </p:cNvSpPr>
          <p:nvPr>
            <p:ph type="dt" sz="half" idx="10"/>
          </p:nvPr>
        </p:nvSpPr>
        <p:spPr/>
        <p:txBody>
          <a:bodyPr/>
          <a:lstStyle/>
          <a:p>
            <a:fld id="{B3AC2F8F-F54D-4B74-B11F-FDA4C0A48573}" type="datetime1">
              <a:rPr lang="fr-FR" smtClean="0"/>
              <a:t>08/09/2025</a:t>
            </a:fld>
            <a:endParaRPr lang="fr-FR"/>
          </a:p>
        </p:txBody>
      </p:sp>
      <p:sp>
        <p:nvSpPr>
          <p:cNvPr id="5" name="Espace réservé du pied de page 4">
            <a:extLst>
              <a:ext uri="{FF2B5EF4-FFF2-40B4-BE49-F238E27FC236}">
                <a16:creationId xmlns:a16="http://schemas.microsoft.com/office/drawing/2014/main" id="{472BEF12-78CF-316F-1C96-C63E4B49B24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78B6D91-400B-25A0-709C-48EF2913BD43}"/>
              </a:ext>
            </a:extLst>
          </p:cNvPr>
          <p:cNvSpPr>
            <a:spLocks noGrp="1"/>
          </p:cNvSpPr>
          <p:nvPr>
            <p:ph type="sldNum" sz="quarter" idx="12"/>
          </p:nvPr>
        </p:nvSpPr>
        <p:spPr/>
        <p:txBody>
          <a:bodyPr/>
          <a:lstStyle/>
          <a:p>
            <a:fld id="{DF3970AB-8B18-4137-B6BF-48AFC43ED2D8}" type="slidenum">
              <a:rPr lang="fr-FR" smtClean="0"/>
              <a:t>‹N°›</a:t>
            </a:fld>
            <a:endParaRPr lang="fr-FR"/>
          </a:p>
        </p:txBody>
      </p:sp>
    </p:spTree>
    <p:extLst>
      <p:ext uri="{BB962C8B-B14F-4D97-AF65-F5344CB8AC3E}">
        <p14:creationId xmlns:p14="http://schemas.microsoft.com/office/powerpoint/2010/main" val="22044998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0FB6C33-9566-6A2B-3338-5EFA415A765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D6FC427E-5F7E-CD5D-F6AF-E657303B80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3AA7482E-04CF-CF57-34AD-5AB96FEBF0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A7B97A9-70C3-7E3A-26FC-B93149957135}"/>
              </a:ext>
            </a:extLst>
          </p:cNvPr>
          <p:cNvSpPr>
            <a:spLocks noGrp="1"/>
          </p:cNvSpPr>
          <p:nvPr>
            <p:ph type="dt" sz="half" idx="10"/>
          </p:nvPr>
        </p:nvSpPr>
        <p:spPr/>
        <p:txBody>
          <a:bodyPr/>
          <a:lstStyle/>
          <a:p>
            <a:fld id="{876824C9-1EFA-40CF-A76B-A3E01A0E70E9}" type="datetime1">
              <a:rPr lang="fr-FR" smtClean="0"/>
              <a:t>08/09/2025</a:t>
            </a:fld>
            <a:endParaRPr lang="fr-FR"/>
          </a:p>
        </p:txBody>
      </p:sp>
      <p:sp>
        <p:nvSpPr>
          <p:cNvPr id="6" name="Espace réservé du pied de page 5">
            <a:extLst>
              <a:ext uri="{FF2B5EF4-FFF2-40B4-BE49-F238E27FC236}">
                <a16:creationId xmlns:a16="http://schemas.microsoft.com/office/drawing/2014/main" id="{FD2DC601-AB4B-07AD-860C-03C123E16C2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A7CC889-8C3E-9521-5B94-165B08D17FF1}"/>
              </a:ext>
            </a:extLst>
          </p:cNvPr>
          <p:cNvSpPr>
            <a:spLocks noGrp="1"/>
          </p:cNvSpPr>
          <p:nvPr>
            <p:ph type="sldNum" sz="quarter" idx="12"/>
          </p:nvPr>
        </p:nvSpPr>
        <p:spPr/>
        <p:txBody>
          <a:bodyPr/>
          <a:lstStyle/>
          <a:p>
            <a:fld id="{DF3970AB-8B18-4137-B6BF-48AFC43ED2D8}" type="slidenum">
              <a:rPr lang="fr-FR" smtClean="0"/>
              <a:t>‹N°›</a:t>
            </a:fld>
            <a:endParaRPr lang="fr-FR"/>
          </a:p>
        </p:txBody>
      </p:sp>
    </p:spTree>
    <p:extLst>
      <p:ext uri="{BB962C8B-B14F-4D97-AF65-F5344CB8AC3E}">
        <p14:creationId xmlns:p14="http://schemas.microsoft.com/office/powerpoint/2010/main" val="29503584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44743AAD-B745-C410-EB03-EB906BE1B6B7}"/>
              </a:ext>
            </a:extLst>
          </p:cNvPr>
          <p:cNvSpPr>
            <a:spLocks noGrp="1"/>
          </p:cNvSpPr>
          <p:nvPr>
            <p:ph type="dt" sz="half" idx="10"/>
          </p:nvPr>
        </p:nvSpPr>
        <p:spPr/>
        <p:txBody>
          <a:bodyPr/>
          <a:lstStyle/>
          <a:p>
            <a:fld id="{21B25BD5-8166-4636-86D2-0D85486E4E58}" type="datetime1">
              <a:rPr lang="fr-FR" smtClean="0"/>
              <a:t>08/09/2025</a:t>
            </a:fld>
            <a:endParaRPr lang="fr-FR"/>
          </a:p>
        </p:txBody>
      </p:sp>
      <p:sp>
        <p:nvSpPr>
          <p:cNvPr id="3" name="Espace réservé du pied de page 2">
            <a:extLst>
              <a:ext uri="{FF2B5EF4-FFF2-40B4-BE49-F238E27FC236}">
                <a16:creationId xmlns:a16="http://schemas.microsoft.com/office/drawing/2014/main" id="{FB8A897C-7D98-8597-598C-72BC860BCF43}"/>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2B507606-97E8-76BE-3D9F-B953CB6627E1}"/>
              </a:ext>
            </a:extLst>
          </p:cNvPr>
          <p:cNvSpPr>
            <a:spLocks noGrp="1"/>
          </p:cNvSpPr>
          <p:nvPr>
            <p:ph type="sldNum" sz="quarter" idx="12"/>
          </p:nvPr>
        </p:nvSpPr>
        <p:spPr/>
        <p:txBody>
          <a:bodyPr/>
          <a:lstStyle/>
          <a:p>
            <a:fld id="{52F179AF-9A18-41D9-BAD5-043CEB8A9CF0}" type="slidenum">
              <a:rPr lang="fr-FR" smtClean="0"/>
              <a:t>‹N°›</a:t>
            </a:fld>
            <a:endParaRPr lang="fr-FR"/>
          </a:p>
        </p:txBody>
      </p:sp>
    </p:spTree>
    <p:extLst>
      <p:ext uri="{BB962C8B-B14F-4D97-AF65-F5344CB8AC3E}">
        <p14:creationId xmlns:p14="http://schemas.microsoft.com/office/powerpoint/2010/main" val="18466947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6.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BA82C8A1-B31F-FB42-7FBD-1B0963EAC4D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E1A82021-CDD0-81FA-A3BA-940FB76C6CD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384E34C-C51F-E73A-EFF6-B4E402AEFD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0197E9B-A6CC-461B-BF76-B0AB7D464E55}" type="datetime1">
              <a:rPr lang="fr-FR" smtClean="0"/>
              <a:t>08/09/2025</a:t>
            </a:fld>
            <a:endParaRPr lang="fr-FR"/>
          </a:p>
        </p:txBody>
      </p:sp>
      <p:sp>
        <p:nvSpPr>
          <p:cNvPr id="5" name="Espace réservé du pied de page 4">
            <a:extLst>
              <a:ext uri="{FF2B5EF4-FFF2-40B4-BE49-F238E27FC236}">
                <a16:creationId xmlns:a16="http://schemas.microsoft.com/office/drawing/2014/main" id="{A312BF47-C07A-46CC-5889-3D33F8A34B0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346D6BC2-F339-A0EC-E67B-8B268DE6162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2F179AF-9A18-41D9-BAD5-043CEB8A9CF0}" type="slidenum">
              <a:rPr lang="fr-FR" smtClean="0"/>
              <a:t>‹N°›</a:t>
            </a:fld>
            <a:endParaRPr lang="fr-FR"/>
          </a:p>
        </p:txBody>
      </p:sp>
    </p:spTree>
    <p:extLst>
      <p:ext uri="{BB962C8B-B14F-4D97-AF65-F5344CB8AC3E}">
        <p14:creationId xmlns:p14="http://schemas.microsoft.com/office/powerpoint/2010/main" val="343281017"/>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51" r:id="rId3"/>
    <p:sldLayoutId id="2147483652" r:id="rId4"/>
    <p:sldLayoutId id="2147483653" r:id="rId5"/>
    <p:sldLayoutId id="2147483654" r:id="rId6"/>
    <p:sldLayoutId id="2147483664" r:id="rId7"/>
    <p:sldLayoutId id="2147483656" r:id="rId8"/>
    <p:sldLayoutId id="2147483662"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5F155DDF-A8FB-2C7C-147D-D01E8031777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AE24626B-D51E-79D5-71BE-0125E1F0528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3063C85-F373-D2AB-CAB3-8C623783EB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F582355-E225-4B63-B28E-C3FC80E0FC53}" type="datetime1">
              <a:rPr lang="fr-FR" smtClean="0"/>
              <a:t>08/09/2025</a:t>
            </a:fld>
            <a:endParaRPr lang="fr-FR"/>
          </a:p>
        </p:txBody>
      </p:sp>
      <p:sp>
        <p:nvSpPr>
          <p:cNvPr id="5" name="Espace réservé du pied de page 4">
            <a:extLst>
              <a:ext uri="{FF2B5EF4-FFF2-40B4-BE49-F238E27FC236}">
                <a16:creationId xmlns:a16="http://schemas.microsoft.com/office/drawing/2014/main" id="{66321808-4F66-D85B-BE19-57FC17FCCB6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1A46EB34-E11D-362E-554F-FB7D6D41833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F3970AB-8B18-4137-B6BF-48AFC43ED2D8}" type="slidenum">
              <a:rPr lang="fr-FR" smtClean="0"/>
              <a:t>‹N°›</a:t>
            </a:fld>
            <a:endParaRPr lang="fr-FR"/>
          </a:p>
        </p:txBody>
      </p:sp>
    </p:spTree>
    <p:extLst>
      <p:ext uri="{BB962C8B-B14F-4D97-AF65-F5344CB8AC3E}">
        <p14:creationId xmlns:p14="http://schemas.microsoft.com/office/powerpoint/2010/main" val="1097683352"/>
      </p:ext>
    </p:extLst>
  </p:cSld>
  <p:clrMap bg1="lt1" tx1="dk1" bg2="lt2" tx2="dk2" accent1="accent1" accent2="accent2" accent3="accent3" accent4="accent4" accent5="accent5" accent6="accent6" hlink="hlink" folHlink="folHlink"/>
  <p:sldLayoutIdLst>
    <p:sldLayoutId id="2147483655" r:id="rId1"/>
    <p:sldLayoutId id="2147483650" r:id="rId2"/>
    <p:sldLayoutId id="2147483657" r:id="rId3"/>
    <p:sldLayoutId id="2147483649" r:id="rId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5F155DDF-A8FB-2C7C-147D-D01E8031777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AE24626B-D51E-79D5-71BE-0125E1F0528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3063C85-F373-D2AB-CAB3-8C623783EB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4E43ABA-5D3A-4A72-B64F-A6D195740042}" type="datetime1">
              <a:rPr lang="fr-FR" smtClean="0"/>
              <a:t>08/09/2025</a:t>
            </a:fld>
            <a:endParaRPr lang="fr-FR"/>
          </a:p>
        </p:txBody>
      </p:sp>
      <p:sp>
        <p:nvSpPr>
          <p:cNvPr id="5" name="Espace réservé du pied de page 4">
            <a:extLst>
              <a:ext uri="{FF2B5EF4-FFF2-40B4-BE49-F238E27FC236}">
                <a16:creationId xmlns:a16="http://schemas.microsoft.com/office/drawing/2014/main" id="{66321808-4F66-D85B-BE19-57FC17FCCB6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1A46EB34-E11D-362E-554F-FB7D6D41833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F3970AB-8B18-4137-B6BF-48AFC43ED2D8}" type="slidenum">
              <a:rPr lang="fr-FR" smtClean="0"/>
              <a:t>‹N°›</a:t>
            </a:fld>
            <a:endParaRPr lang="fr-FR"/>
          </a:p>
        </p:txBody>
      </p:sp>
    </p:spTree>
    <p:extLst>
      <p:ext uri="{BB962C8B-B14F-4D97-AF65-F5344CB8AC3E}">
        <p14:creationId xmlns:p14="http://schemas.microsoft.com/office/powerpoint/2010/main" val="1097683352"/>
      </p:ext>
    </p:extLst>
  </p:cSld>
  <p:clrMap bg1="lt1" tx1="dk1" bg2="lt2" tx2="dk2" accent1="accent1" accent2="accent2" accent3="accent3" accent4="accent4" accent5="accent5" accent6="accent6" hlink="hlink" folHlink="folHlink"/>
  <p:sldLayoutIdLst>
    <p:sldLayoutId id="2147483666"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BA82C8A1-B31F-FB42-7FBD-1B0963EAC4D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E1A82021-CDD0-81FA-A3BA-940FB76C6CD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384E34C-C51F-E73A-EFF6-B4E402AEFD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09DD6FB-5656-4D70-A7EB-16A252AEF378}" type="datetime1">
              <a:rPr lang="fr-FR" smtClean="0"/>
              <a:t>08/09/2025</a:t>
            </a:fld>
            <a:endParaRPr lang="fr-FR"/>
          </a:p>
        </p:txBody>
      </p:sp>
      <p:sp>
        <p:nvSpPr>
          <p:cNvPr id="5" name="Espace réservé du pied de page 4">
            <a:extLst>
              <a:ext uri="{FF2B5EF4-FFF2-40B4-BE49-F238E27FC236}">
                <a16:creationId xmlns:a16="http://schemas.microsoft.com/office/drawing/2014/main" id="{A312BF47-C07A-46CC-5889-3D33F8A34B0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346D6BC2-F339-A0EC-E67B-8B268DE6162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2F179AF-9A18-41D9-BAD5-043CEB8A9CF0}" type="slidenum">
              <a:rPr lang="fr-FR" smtClean="0"/>
              <a:t>‹N°›</a:t>
            </a:fld>
            <a:endParaRPr lang="fr-FR"/>
          </a:p>
        </p:txBody>
      </p:sp>
    </p:spTree>
    <p:extLst>
      <p:ext uri="{BB962C8B-B14F-4D97-AF65-F5344CB8AC3E}">
        <p14:creationId xmlns:p14="http://schemas.microsoft.com/office/powerpoint/2010/main" val="343281017"/>
      </p:ext>
    </p:extLst>
  </p:cSld>
  <p:clrMap bg1="lt1" tx1="dk1" bg2="lt2" tx2="dk2" accent1="accent1" accent2="accent2" accent3="accent3" accent4="accent4" accent5="accent5" accent6="accent6" hlink="hlink" folHlink="folHlink"/>
  <p:sldLayoutIdLst>
    <p:sldLayoutId id="2147483668"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hyperlink" Target="https://play.bydeluxe.com/fr_FRA" TargetMode="External"/><Relationship Id="rId2" Type="http://schemas.openxmlformats.org/officeDocument/2006/relationships/notesSlide" Target="../notesSlides/notesSlide1.xml"/><Relationship Id="rId1" Type="http://schemas.openxmlformats.org/officeDocument/2006/relationships/slideLayout" Target="../slideLayouts/slideLayout16.x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hyperlink" Target="mailto:cnc.fr@bydeluxe.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4.xml"/><Relationship Id="rId4" Type="http://schemas.openxmlformats.org/officeDocument/2006/relationships/hyperlink" Target="mailto:cnc.fr@bydeluxe.com"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9.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hyperlink" Target="mailto:cnc.fr@bydeluxe.com" TargetMode="Externa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7.xml"/><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hyperlink" Target="mailto:supportbox.fr@bydeluxe.com" TargetMode="External"/><Relationship Id="rId2" Type="http://schemas.openxmlformats.org/officeDocument/2006/relationships/hyperlink" Target="mailto:cnc.fr@bydeluxe.com" TargetMode="Externa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3363022-C969-41E9-8EB2-E4C94908C1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20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D1AD6B3-BE88-4CEB-BA17-790657CC47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ous-titre 2">
            <a:extLst>
              <a:ext uri="{FF2B5EF4-FFF2-40B4-BE49-F238E27FC236}">
                <a16:creationId xmlns:a16="http://schemas.microsoft.com/office/drawing/2014/main" id="{B90B365F-4753-5CAB-C1CD-88FBE4CB4907}"/>
              </a:ext>
            </a:extLst>
          </p:cNvPr>
          <p:cNvSpPr>
            <a:spLocks noGrp="1"/>
          </p:cNvSpPr>
          <p:nvPr>
            <p:ph type="subTitle" idx="1"/>
          </p:nvPr>
        </p:nvSpPr>
        <p:spPr>
          <a:xfrm>
            <a:off x="1833426" y="2638974"/>
            <a:ext cx="8524841" cy="2452510"/>
          </a:xfrm>
        </p:spPr>
        <p:txBody>
          <a:bodyPr anchor="b">
            <a:normAutofit fontScale="25000" lnSpcReduction="20000"/>
          </a:bodyPr>
          <a:lstStyle/>
          <a:p>
            <a:r>
              <a:rPr lang="fr-FR" sz="17600" b="1" dirty="0">
                <a:effectLst/>
                <a:latin typeface="Arial" panose="020B0604020202020204" pitchFamily="34" charset="0"/>
                <a:ea typeface="Arial" panose="020B0604020202020204" pitchFamily="34" charset="0"/>
              </a:rPr>
              <a:t>Plateforme</a:t>
            </a:r>
            <a:r>
              <a:rPr lang="fr-FR" sz="17600" b="1" spc="-35" dirty="0">
                <a:effectLst/>
                <a:latin typeface="Arial" panose="020B0604020202020204" pitchFamily="34" charset="0"/>
                <a:ea typeface="Arial" panose="020B0604020202020204" pitchFamily="34" charset="0"/>
              </a:rPr>
              <a:t> </a:t>
            </a:r>
            <a:r>
              <a:rPr lang="fr-FR" sz="17600" b="1" dirty="0">
                <a:effectLst/>
                <a:latin typeface="Arial" panose="020B0604020202020204" pitchFamily="34" charset="0"/>
                <a:ea typeface="Arial" panose="020B0604020202020204" pitchFamily="34" charset="0"/>
              </a:rPr>
              <a:t>Ma</a:t>
            </a:r>
            <a:r>
              <a:rPr lang="fr-FR" sz="17600" b="1" spc="-25" dirty="0">
                <a:effectLst/>
                <a:latin typeface="Arial" panose="020B0604020202020204" pitchFamily="34" charset="0"/>
                <a:ea typeface="Arial" panose="020B0604020202020204" pitchFamily="34" charset="0"/>
              </a:rPr>
              <a:t> </a:t>
            </a:r>
            <a:r>
              <a:rPr lang="fr-FR" sz="17600" b="1" dirty="0">
                <a:effectLst/>
                <a:latin typeface="Arial" panose="020B0604020202020204" pitchFamily="34" charset="0"/>
                <a:ea typeface="Arial" panose="020B0604020202020204" pitchFamily="34" charset="0"/>
              </a:rPr>
              <a:t>classe</a:t>
            </a:r>
            <a:r>
              <a:rPr lang="fr-FR" sz="17600" b="1" spc="-35" dirty="0">
                <a:effectLst/>
                <a:latin typeface="Arial" panose="020B0604020202020204" pitchFamily="34" charset="0"/>
                <a:ea typeface="Arial" panose="020B0604020202020204" pitchFamily="34" charset="0"/>
              </a:rPr>
              <a:t> </a:t>
            </a:r>
            <a:r>
              <a:rPr lang="fr-FR" sz="17600" b="1" dirty="0">
                <a:effectLst/>
                <a:latin typeface="Arial" panose="020B0604020202020204" pitchFamily="34" charset="0"/>
                <a:ea typeface="Arial" panose="020B0604020202020204" pitchFamily="34" charset="0"/>
              </a:rPr>
              <a:t>au</a:t>
            </a:r>
            <a:r>
              <a:rPr lang="fr-FR" sz="17600" b="1" spc="-20" dirty="0">
                <a:effectLst/>
                <a:latin typeface="Arial" panose="020B0604020202020204" pitchFamily="34" charset="0"/>
                <a:ea typeface="Arial" panose="020B0604020202020204" pitchFamily="34" charset="0"/>
              </a:rPr>
              <a:t> </a:t>
            </a:r>
            <a:r>
              <a:rPr lang="fr-FR" sz="17600" b="1" dirty="0">
                <a:effectLst/>
                <a:latin typeface="Arial" panose="020B0604020202020204" pitchFamily="34" charset="0"/>
                <a:ea typeface="Arial" panose="020B0604020202020204" pitchFamily="34" charset="0"/>
              </a:rPr>
              <a:t>cinéma / Play</a:t>
            </a:r>
            <a:r>
              <a:rPr lang="fr-FR" sz="17600" b="1" spc="-25" dirty="0">
                <a:effectLst/>
                <a:latin typeface="Arial" panose="020B0604020202020204" pitchFamily="34" charset="0"/>
                <a:ea typeface="Arial" panose="020B0604020202020204" pitchFamily="34" charset="0"/>
              </a:rPr>
              <a:t> </a:t>
            </a:r>
            <a:r>
              <a:rPr lang="fr-FR" sz="17600" b="1" dirty="0">
                <a:effectLst/>
                <a:latin typeface="Arial" panose="020B0604020202020204" pitchFamily="34" charset="0"/>
                <a:ea typeface="Arial" panose="020B0604020202020204" pitchFamily="34" charset="0"/>
              </a:rPr>
              <a:t>by</a:t>
            </a:r>
            <a:r>
              <a:rPr lang="fr-FR" sz="17600" b="1" spc="-20" dirty="0">
                <a:effectLst/>
                <a:latin typeface="Arial" panose="020B0604020202020204" pitchFamily="34" charset="0"/>
                <a:ea typeface="Arial" panose="020B0604020202020204" pitchFamily="34" charset="0"/>
              </a:rPr>
              <a:t> </a:t>
            </a:r>
            <a:r>
              <a:rPr lang="fr-FR" sz="17600" b="1" dirty="0">
                <a:effectLst/>
                <a:latin typeface="Arial" panose="020B0604020202020204" pitchFamily="34" charset="0"/>
                <a:ea typeface="Arial" panose="020B0604020202020204" pitchFamily="34" charset="0"/>
              </a:rPr>
              <a:t>Deluxe </a:t>
            </a:r>
          </a:p>
          <a:p>
            <a:endParaRPr lang="fr-FR" sz="6400" b="1" dirty="0">
              <a:effectLst/>
              <a:latin typeface="Arial" panose="020B0604020202020204" pitchFamily="34" charset="0"/>
              <a:ea typeface="Arial" panose="020B0604020202020204" pitchFamily="34" charset="0"/>
            </a:endParaRPr>
          </a:p>
          <a:p>
            <a:r>
              <a:rPr lang="fr-FR" sz="17600" b="1" dirty="0">
                <a:effectLst/>
                <a:latin typeface="Arial" panose="020B0604020202020204" pitchFamily="34" charset="0"/>
                <a:ea typeface="Arial" panose="020B0604020202020204" pitchFamily="34" charset="0"/>
              </a:rPr>
              <a:t>Profil exploitant</a:t>
            </a:r>
          </a:p>
          <a:p>
            <a:pPr algn="l"/>
            <a:endParaRPr lang="fr-FR" sz="2000" dirty="0">
              <a:solidFill>
                <a:schemeClr val="tx2"/>
              </a:solidFill>
            </a:endParaRPr>
          </a:p>
        </p:txBody>
      </p:sp>
      <p:grpSp>
        <p:nvGrpSpPr>
          <p:cNvPr id="13" name="Group 12">
            <a:extLst>
              <a:ext uri="{FF2B5EF4-FFF2-40B4-BE49-F238E27FC236}">
                <a16:creationId xmlns:a16="http://schemas.microsoft.com/office/drawing/2014/main" id="{89D1390B-7E13-4B4F-9CB2-391063412E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53" y="-5977"/>
            <a:ext cx="6238675" cy="6863979"/>
            <a:chOff x="305" y="-5977"/>
            <a:chExt cx="6238675" cy="6863979"/>
          </a:xfrm>
        </p:grpSpPr>
        <p:sp>
          <p:nvSpPr>
            <p:cNvPr id="14" name="Freeform: Shape 13">
              <a:extLst>
                <a:ext uri="{FF2B5EF4-FFF2-40B4-BE49-F238E27FC236}">
                  <a16:creationId xmlns:a16="http://schemas.microsoft.com/office/drawing/2014/main" id="{9E720206-AA49-4786-A932-A2650DE091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34854"/>
              <a:ext cx="6028697" cy="6817170"/>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reeform: Shape 14">
              <a:extLst>
                <a:ext uri="{FF2B5EF4-FFF2-40B4-BE49-F238E27FC236}">
                  <a16:creationId xmlns:a16="http://schemas.microsoft.com/office/drawing/2014/main" id="{C72F6EE6-EDE9-45A5-8F6D-02B9B7CB2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1"/>
              <a:ext cx="6165116"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C093DC50-3BD7-46B1-A300-CD207E152F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5977"/>
              <a:ext cx="6238675"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2" name="Image 1">
            <a:extLst>
              <a:ext uri="{FF2B5EF4-FFF2-40B4-BE49-F238E27FC236}">
                <a16:creationId xmlns:a16="http://schemas.microsoft.com/office/drawing/2014/main" id="{6581683F-4187-D57B-011B-76C75E349B4A}"/>
              </a:ext>
            </a:extLst>
          </p:cNvPr>
          <p:cNvPicPr>
            <a:picLocks/>
          </p:cNvPicPr>
          <p:nvPr/>
        </p:nvPicPr>
        <p:blipFill>
          <a:blip r:embed="rId2" cstate="print"/>
          <a:stretch>
            <a:fillRect/>
          </a:stretch>
        </p:blipFill>
        <p:spPr>
          <a:xfrm>
            <a:off x="5322807" y="744584"/>
            <a:ext cx="1557111" cy="1503606"/>
          </a:xfrm>
          <a:prstGeom prst="rect">
            <a:avLst/>
          </a:prstGeom>
        </p:spPr>
      </p:pic>
      <p:sp>
        <p:nvSpPr>
          <p:cNvPr id="4" name="Espace réservé du numéro de diapositive 3">
            <a:extLst>
              <a:ext uri="{FF2B5EF4-FFF2-40B4-BE49-F238E27FC236}">
                <a16:creationId xmlns:a16="http://schemas.microsoft.com/office/drawing/2014/main" id="{96A4CEC0-82E6-5C60-8A6D-4BAAF6A84869}"/>
              </a:ext>
            </a:extLst>
          </p:cNvPr>
          <p:cNvSpPr>
            <a:spLocks noGrp="1"/>
          </p:cNvSpPr>
          <p:nvPr>
            <p:ph type="sldNum" sz="quarter" idx="12"/>
          </p:nvPr>
        </p:nvSpPr>
        <p:spPr/>
        <p:txBody>
          <a:bodyPr/>
          <a:lstStyle/>
          <a:p>
            <a:fld id="{DF3970AB-8B18-4137-B6BF-48AFC43ED2D8}" type="slidenum">
              <a:rPr lang="fr-FR" smtClean="0"/>
              <a:t>1</a:t>
            </a:fld>
            <a:endParaRPr lang="fr-FR"/>
          </a:p>
        </p:txBody>
      </p:sp>
    </p:spTree>
    <p:extLst>
      <p:ext uri="{BB962C8B-B14F-4D97-AF65-F5344CB8AC3E}">
        <p14:creationId xmlns:p14="http://schemas.microsoft.com/office/powerpoint/2010/main" val="35641594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29" name="Group 14">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30" name="Freeform: Shape 15">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16">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17">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18">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4" name="Titre 3">
            <a:extLst>
              <a:ext uri="{FF2B5EF4-FFF2-40B4-BE49-F238E27FC236}">
                <a16:creationId xmlns:a16="http://schemas.microsoft.com/office/drawing/2014/main" id="{F46A78EF-4389-3C31-7732-9F4D62BA81A8}"/>
              </a:ext>
            </a:extLst>
          </p:cNvPr>
          <p:cNvSpPr>
            <a:spLocks noGrp="1"/>
          </p:cNvSpPr>
          <p:nvPr>
            <p:ph type="title"/>
          </p:nvPr>
        </p:nvSpPr>
        <p:spPr>
          <a:xfrm>
            <a:off x="417095" y="1243012"/>
            <a:ext cx="4626853" cy="4792027"/>
          </a:xfrm>
        </p:spPr>
        <p:txBody>
          <a:bodyPr vert="horz" lIns="91440" tIns="45720" rIns="91440" bIns="45720" rtlCol="0" anchor="ctr">
            <a:normAutofit/>
          </a:bodyPr>
          <a:lstStyle/>
          <a:p>
            <a:pPr marL="86360" marR="85090">
              <a:lnSpc>
                <a:spcPct val="106000"/>
              </a:lnSpc>
              <a:spcAft>
                <a:spcPts val="0"/>
              </a:spcAft>
            </a:pPr>
            <a:br>
              <a:rPr lang="fr-FR" sz="1400" dirty="0">
                <a:effectLst/>
                <a:latin typeface="Arial" panose="020B0604020202020204" pitchFamily="34" charset="0"/>
                <a:ea typeface="Arial MT"/>
                <a:cs typeface="Arial" panose="020B0604020202020204" pitchFamily="34" charset="0"/>
              </a:rPr>
            </a:br>
            <a:r>
              <a:rPr lang="fr-FR" sz="1400" dirty="0">
                <a:effectLst/>
                <a:latin typeface="Arial" panose="020B0604020202020204" pitchFamily="34" charset="0"/>
                <a:ea typeface="Arial MT"/>
                <a:cs typeface="Arial" panose="020B0604020202020204" pitchFamily="34" charset="0"/>
              </a:rPr>
              <a:t>Play by Deluxe est destiné aux exploitants dans le cadre des dispositifs « Ma classe au cinéma</a:t>
            </a:r>
            <a:br>
              <a:rPr lang="fr-FR" sz="1400" dirty="0">
                <a:effectLst/>
                <a:latin typeface="Arial" panose="020B0604020202020204" pitchFamily="34" charset="0"/>
                <a:ea typeface="Arial MT"/>
                <a:cs typeface="Arial" panose="020B0604020202020204" pitchFamily="34" charset="0"/>
              </a:rPr>
            </a:br>
            <a:r>
              <a:rPr lang="fr-FR" sz="1400" dirty="0">
                <a:effectLst/>
                <a:latin typeface="Arial" panose="020B0604020202020204" pitchFamily="34" charset="0"/>
                <a:ea typeface="Arial MT"/>
                <a:cs typeface="Arial" panose="020B0604020202020204" pitchFamily="34" charset="0"/>
              </a:rPr>
              <a:t>» afin de leur permettre d’effectuer les demandes de programmation et de recevoir les DCP ainsi que les KDM via un seul outil.</a:t>
            </a:r>
            <a:br>
              <a:rPr lang="fr-FR" sz="1400" dirty="0">
                <a:effectLst/>
                <a:latin typeface="Arial" panose="020B0604020202020204" pitchFamily="34" charset="0"/>
                <a:ea typeface="Arial MT"/>
                <a:cs typeface="Arial" panose="020B0604020202020204" pitchFamily="34" charset="0"/>
              </a:rPr>
            </a:br>
            <a:br>
              <a:rPr lang="fr-FR" sz="1400" dirty="0">
                <a:effectLst/>
                <a:latin typeface="Arial" panose="020B0604020202020204" pitchFamily="34" charset="0"/>
                <a:ea typeface="Arial MT"/>
                <a:cs typeface="Arial" panose="020B0604020202020204" pitchFamily="34" charset="0"/>
              </a:rPr>
            </a:br>
            <a:r>
              <a:rPr lang="fr-FR" sz="1400" dirty="0">
                <a:latin typeface="Arial" panose="020B0604020202020204" pitchFamily="34" charset="0"/>
                <a:ea typeface="Arial MT"/>
                <a:cs typeface="Arial" panose="020B0604020202020204" pitchFamily="34" charset="0"/>
              </a:rPr>
              <a:t>MAC : Maternelle au cinéma</a:t>
            </a:r>
            <a:br>
              <a:rPr lang="fr-FR" sz="1400" dirty="0">
                <a:latin typeface="Arial" panose="020B0604020202020204" pitchFamily="34" charset="0"/>
                <a:ea typeface="Arial MT"/>
                <a:cs typeface="Arial" panose="020B0604020202020204" pitchFamily="34" charset="0"/>
              </a:rPr>
            </a:br>
            <a:r>
              <a:rPr lang="fr-FR" sz="1400" dirty="0">
                <a:latin typeface="Arial" panose="020B0604020202020204" pitchFamily="34" charset="0"/>
                <a:ea typeface="Arial MT"/>
                <a:cs typeface="Arial" panose="020B0604020202020204" pitchFamily="34" charset="0"/>
              </a:rPr>
              <a:t>EEC : Ecole et cinéma</a:t>
            </a:r>
            <a:br>
              <a:rPr lang="fr-FR" sz="1400" dirty="0">
                <a:latin typeface="Arial" panose="020B0604020202020204" pitchFamily="34" charset="0"/>
                <a:ea typeface="Arial MT"/>
                <a:cs typeface="Arial" panose="020B0604020202020204" pitchFamily="34" charset="0"/>
              </a:rPr>
            </a:br>
            <a:r>
              <a:rPr lang="fr-FR" sz="1400" dirty="0">
                <a:latin typeface="Arial" panose="020B0604020202020204" pitchFamily="34" charset="0"/>
                <a:ea typeface="Arial MT"/>
                <a:cs typeface="Arial" panose="020B0604020202020204" pitchFamily="34" charset="0"/>
              </a:rPr>
              <a:t>CAC : Collège au cinéma</a:t>
            </a:r>
            <a:br>
              <a:rPr lang="fr-FR" sz="1400" dirty="0">
                <a:latin typeface="Arial" panose="020B0604020202020204" pitchFamily="34" charset="0"/>
                <a:ea typeface="Arial MT"/>
                <a:cs typeface="Arial" panose="020B0604020202020204" pitchFamily="34" charset="0"/>
              </a:rPr>
            </a:br>
            <a:r>
              <a:rPr lang="fr-FR" sz="1400" dirty="0">
                <a:latin typeface="Arial" panose="020B0604020202020204" pitchFamily="34" charset="0"/>
                <a:ea typeface="Arial MT"/>
                <a:cs typeface="Arial" panose="020B0604020202020204" pitchFamily="34" charset="0"/>
              </a:rPr>
              <a:t>LAAC : Lycéens et apprentis au cinéma</a:t>
            </a:r>
            <a:br>
              <a:rPr lang="fr-FR" sz="1400" dirty="0">
                <a:effectLst/>
                <a:latin typeface="Arial" panose="020B0604020202020204" pitchFamily="34" charset="0"/>
                <a:ea typeface="Arial MT"/>
                <a:cs typeface="Arial" panose="020B0604020202020204" pitchFamily="34" charset="0"/>
              </a:rPr>
            </a:br>
            <a:br>
              <a:rPr lang="fr-FR" sz="1400" dirty="0">
                <a:effectLst/>
                <a:latin typeface="Arial" panose="020B0604020202020204" pitchFamily="34" charset="0"/>
                <a:ea typeface="Arial MT"/>
                <a:cs typeface="Arial" panose="020B0604020202020204" pitchFamily="34" charset="0"/>
              </a:rPr>
            </a:br>
            <a:br>
              <a:rPr lang="fr-FR" sz="1400" dirty="0">
                <a:effectLst/>
                <a:latin typeface="Arial" panose="020B0604020202020204" pitchFamily="34" charset="0"/>
                <a:ea typeface="Arial MT"/>
                <a:cs typeface="Arial" panose="020B0604020202020204" pitchFamily="34" charset="0"/>
              </a:rPr>
            </a:br>
            <a:r>
              <a:rPr lang="fr-FR" sz="1400" i="1" dirty="0">
                <a:effectLst/>
                <a:latin typeface="Arial" panose="020B0604020202020204" pitchFamily="34" charset="0"/>
                <a:ea typeface="Arial MT"/>
                <a:cs typeface="Arial" panose="020B0604020202020204" pitchFamily="34" charset="0"/>
              </a:rPr>
              <a:t>Toutefois, si les demandes de KDM passent obligatoirement par Play, les distributeurs sont libres de confier leur envoi à Deluxe ou à un tiers.</a:t>
            </a:r>
            <a:br>
              <a:rPr lang="fr-FR" sz="1800" dirty="0">
                <a:effectLst/>
                <a:latin typeface="Arial" panose="020B0604020202020204" pitchFamily="34" charset="0"/>
                <a:ea typeface="Arial MT"/>
                <a:cs typeface="Arial" panose="020B0604020202020204" pitchFamily="34" charset="0"/>
              </a:rPr>
            </a:br>
            <a:endParaRPr lang="en-US" sz="3600" kern="1200" dirty="0">
              <a:solidFill>
                <a:schemeClr val="tx2"/>
              </a:solidFill>
              <a:latin typeface="Arial" panose="020B0604020202020204" pitchFamily="34" charset="0"/>
              <a:cs typeface="Arial" panose="020B0604020202020204" pitchFamily="34" charset="0"/>
            </a:endParaRPr>
          </a:p>
        </p:txBody>
      </p:sp>
      <p:sp>
        <p:nvSpPr>
          <p:cNvPr id="6" name="Espace réservé du texte 5">
            <a:extLst>
              <a:ext uri="{FF2B5EF4-FFF2-40B4-BE49-F238E27FC236}">
                <a16:creationId xmlns:a16="http://schemas.microsoft.com/office/drawing/2014/main" id="{2990AFA6-0635-49FF-78C7-F6C1B976521C}"/>
              </a:ext>
            </a:extLst>
          </p:cNvPr>
          <p:cNvSpPr>
            <a:spLocks noGrp="1"/>
          </p:cNvSpPr>
          <p:nvPr>
            <p:ph type="body" sz="half" idx="2"/>
          </p:nvPr>
        </p:nvSpPr>
        <p:spPr>
          <a:xfrm>
            <a:off x="5691884" y="813816"/>
            <a:ext cx="5938462" cy="5230368"/>
          </a:xfrm>
        </p:spPr>
        <p:txBody>
          <a:bodyPr vert="horz" lIns="91440" tIns="45720" rIns="91440" bIns="45720" rtlCol="0" anchor="ctr">
            <a:normAutofit/>
          </a:bodyPr>
          <a:lstStyle/>
          <a:p>
            <a:pPr lvl="0">
              <a:spcBef>
                <a:spcPts val="135"/>
              </a:spcBef>
              <a:spcAft>
                <a:spcPts val="0"/>
              </a:spcAft>
              <a:buSzPts val="1100"/>
              <a:tabLst>
                <a:tab pos="606425" algn="l"/>
                <a:tab pos="6083935" algn="r"/>
              </a:tabLst>
            </a:pPr>
            <a:r>
              <a:rPr lang="fr-FR" sz="2000" spc="-10" dirty="0">
                <a:latin typeface="Arial" panose="020B0604020202020204" pitchFamily="34" charset="0"/>
                <a:cs typeface="Arial" panose="020B0604020202020204" pitchFamily="34" charset="0"/>
              </a:rPr>
              <a:t>		</a:t>
            </a:r>
          </a:p>
        </p:txBody>
      </p:sp>
      <p:sp>
        <p:nvSpPr>
          <p:cNvPr id="2" name="Espace réservé du numéro de diapositive 1">
            <a:extLst>
              <a:ext uri="{FF2B5EF4-FFF2-40B4-BE49-F238E27FC236}">
                <a16:creationId xmlns:a16="http://schemas.microsoft.com/office/drawing/2014/main" id="{CDAE700E-0A50-5E1A-290B-2E3DC1614448}"/>
              </a:ext>
            </a:extLst>
          </p:cNvPr>
          <p:cNvSpPr>
            <a:spLocks noGrp="1"/>
          </p:cNvSpPr>
          <p:nvPr>
            <p:ph type="sldNum" sz="quarter" idx="12"/>
          </p:nvPr>
        </p:nvSpPr>
        <p:spPr/>
        <p:txBody>
          <a:bodyPr/>
          <a:lstStyle/>
          <a:p>
            <a:fld id="{DF3970AB-8B18-4137-B6BF-48AFC43ED2D8}" type="slidenum">
              <a:rPr lang="fr-FR" smtClean="0"/>
              <a:t>2</a:t>
            </a:fld>
            <a:endParaRPr lang="fr-FR"/>
          </a:p>
        </p:txBody>
      </p:sp>
    </p:spTree>
    <p:extLst>
      <p:ext uri="{BB962C8B-B14F-4D97-AF65-F5344CB8AC3E}">
        <p14:creationId xmlns:p14="http://schemas.microsoft.com/office/powerpoint/2010/main" val="21638448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2596F992-698C-48C0-9D89-70DA4CE92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re 3">
            <a:extLst>
              <a:ext uri="{FF2B5EF4-FFF2-40B4-BE49-F238E27FC236}">
                <a16:creationId xmlns:a16="http://schemas.microsoft.com/office/drawing/2014/main" id="{842CAACD-A22F-5AA3-E720-6316B4E0A4C9}"/>
              </a:ext>
            </a:extLst>
          </p:cNvPr>
          <p:cNvSpPr>
            <a:spLocks noGrp="1"/>
          </p:cNvSpPr>
          <p:nvPr>
            <p:ph type="title"/>
          </p:nvPr>
        </p:nvSpPr>
        <p:spPr>
          <a:xfrm>
            <a:off x="818984" y="4230093"/>
            <a:ext cx="7164036" cy="1800165"/>
          </a:xfrm>
        </p:spPr>
        <p:txBody>
          <a:bodyPr vert="horz" lIns="91440" tIns="45720" rIns="91440" bIns="45720" rtlCol="0" anchor="t">
            <a:normAutofit fontScale="90000"/>
          </a:bodyPr>
          <a:lstStyle/>
          <a:p>
            <a:pPr marL="86360" algn="ctr"/>
            <a:br>
              <a:rPr lang="en-US" sz="2000" kern="1200" spc="-5" dirty="0">
                <a:solidFill>
                  <a:schemeClr val="tx1"/>
                </a:solidFill>
                <a:effectLst/>
                <a:latin typeface="Arial" panose="020B0604020202020204" pitchFamily="34" charset="0"/>
                <a:cs typeface="Arial" panose="020B0604020202020204" pitchFamily="34" charset="0"/>
              </a:rPr>
            </a:br>
            <a:r>
              <a:rPr lang="en-US" sz="2000" kern="1200" dirty="0" err="1">
                <a:solidFill>
                  <a:schemeClr val="tx1"/>
                </a:solidFill>
                <a:effectLst/>
                <a:latin typeface="Arial" panose="020B0604020202020204" pitchFamily="34" charset="0"/>
                <a:cs typeface="Arial" panose="020B0604020202020204" pitchFamily="34" charset="0"/>
              </a:rPr>
              <a:t>Cliquez</a:t>
            </a:r>
            <a:r>
              <a:rPr lang="en-US" sz="2000" kern="1200" spc="-65" dirty="0">
                <a:solidFill>
                  <a:schemeClr val="tx1"/>
                </a:solidFill>
                <a:effectLst/>
                <a:latin typeface="Arial" panose="020B0604020202020204" pitchFamily="34" charset="0"/>
                <a:cs typeface="Arial" panose="020B0604020202020204" pitchFamily="34" charset="0"/>
              </a:rPr>
              <a:t> </a:t>
            </a:r>
            <a:r>
              <a:rPr lang="en-US" sz="2000" kern="1200" dirty="0">
                <a:solidFill>
                  <a:schemeClr val="tx1"/>
                </a:solidFill>
                <a:effectLst/>
                <a:latin typeface="Arial" panose="020B0604020202020204" pitchFamily="34" charset="0"/>
                <a:cs typeface="Arial" panose="020B0604020202020204" pitchFamily="34" charset="0"/>
              </a:rPr>
              <a:t>sur</a:t>
            </a:r>
            <a:r>
              <a:rPr lang="en-US" sz="2000" kern="1200" spc="-30" dirty="0">
                <a:solidFill>
                  <a:schemeClr val="tx1"/>
                </a:solidFill>
                <a:effectLst/>
                <a:latin typeface="Arial" panose="020B0604020202020204" pitchFamily="34" charset="0"/>
                <a:cs typeface="Arial" panose="020B0604020202020204" pitchFamily="34" charset="0"/>
              </a:rPr>
              <a:t> </a:t>
            </a:r>
            <a:r>
              <a:rPr lang="en-US" sz="2000" u="sng" kern="1200" dirty="0">
                <a:solidFill>
                  <a:schemeClr val="tx1"/>
                </a:solidFill>
                <a:effectLst/>
                <a:latin typeface="Arial" panose="020B0604020202020204" pitchFamily="34" charset="0"/>
                <a:cs typeface="Arial" panose="020B0604020202020204" pitchFamily="34" charset="0"/>
                <a:hlinkClick r:id="rId3"/>
              </a:rPr>
              <a:t>https://play.bydeluxe.com/fr_FRA</a:t>
            </a:r>
            <a:r>
              <a:rPr lang="en-US" sz="2000" kern="1200" spc="-75" dirty="0">
                <a:solidFill>
                  <a:schemeClr val="tx1"/>
                </a:solidFill>
                <a:effectLst/>
                <a:latin typeface="Arial" panose="020B0604020202020204" pitchFamily="34" charset="0"/>
                <a:cs typeface="Arial" panose="020B0604020202020204" pitchFamily="34" charset="0"/>
              </a:rPr>
              <a:t> </a:t>
            </a:r>
            <a:br>
              <a:rPr lang="en-US" sz="2000" kern="1200" spc="-75" dirty="0">
                <a:solidFill>
                  <a:schemeClr val="tx1"/>
                </a:solidFill>
                <a:effectLst/>
                <a:latin typeface="Arial" panose="020B0604020202020204" pitchFamily="34" charset="0"/>
                <a:cs typeface="Arial" panose="020B0604020202020204" pitchFamily="34" charset="0"/>
              </a:rPr>
            </a:br>
            <a:r>
              <a:rPr lang="en-US" sz="2000" kern="1200" dirty="0" err="1">
                <a:solidFill>
                  <a:schemeClr val="tx1"/>
                </a:solidFill>
                <a:effectLst/>
                <a:latin typeface="Arial" panose="020B0604020202020204" pitchFamily="34" charset="0"/>
                <a:cs typeface="Arial" panose="020B0604020202020204" pitchFamily="34" charset="0"/>
              </a:rPr>
              <a:t>puis</a:t>
            </a:r>
            <a:r>
              <a:rPr lang="en-US" sz="2000" kern="1200" spc="-55" dirty="0">
                <a:solidFill>
                  <a:schemeClr val="tx1"/>
                </a:solidFill>
                <a:effectLst/>
                <a:latin typeface="Arial" panose="020B0604020202020204" pitchFamily="34" charset="0"/>
                <a:cs typeface="Arial" panose="020B0604020202020204" pitchFamily="34" charset="0"/>
              </a:rPr>
              <a:t> </a:t>
            </a:r>
            <a:r>
              <a:rPr lang="en-US" sz="2000" kern="1200" dirty="0">
                <a:solidFill>
                  <a:schemeClr val="tx1"/>
                </a:solidFill>
                <a:effectLst/>
                <a:latin typeface="Arial" panose="020B0604020202020204" pitchFamily="34" charset="0"/>
                <a:cs typeface="Arial" panose="020B0604020202020204" pitchFamily="34" charset="0"/>
              </a:rPr>
              <a:t>sur</a:t>
            </a:r>
            <a:r>
              <a:rPr lang="en-US" sz="2000" kern="1200" spc="-45" dirty="0">
                <a:solidFill>
                  <a:schemeClr val="tx1"/>
                </a:solidFill>
                <a:effectLst/>
                <a:latin typeface="Arial" panose="020B0604020202020204" pitchFamily="34" charset="0"/>
                <a:cs typeface="Arial" panose="020B0604020202020204" pitchFamily="34" charset="0"/>
              </a:rPr>
              <a:t> </a:t>
            </a:r>
            <a:r>
              <a:rPr lang="en-US" sz="2000" kern="1200" dirty="0">
                <a:solidFill>
                  <a:schemeClr val="tx1"/>
                </a:solidFill>
                <a:effectLst/>
                <a:latin typeface="Arial" panose="020B0604020202020204" pitchFamily="34" charset="0"/>
                <a:cs typeface="Arial" panose="020B0604020202020204" pitchFamily="34" charset="0"/>
              </a:rPr>
              <a:t>«</a:t>
            </a:r>
            <a:r>
              <a:rPr lang="en-US" sz="2000" kern="1200" spc="-50" dirty="0">
                <a:solidFill>
                  <a:schemeClr val="tx1"/>
                </a:solidFill>
                <a:effectLst/>
                <a:latin typeface="Arial" panose="020B0604020202020204" pitchFamily="34" charset="0"/>
                <a:cs typeface="Arial" panose="020B0604020202020204" pitchFamily="34" charset="0"/>
              </a:rPr>
              <a:t> </a:t>
            </a:r>
            <a:r>
              <a:rPr lang="en-US" sz="2000" kern="1200" dirty="0" err="1">
                <a:solidFill>
                  <a:schemeClr val="tx1"/>
                </a:solidFill>
                <a:effectLst/>
                <a:latin typeface="Arial" panose="020B0604020202020204" pitchFamily="34" charset="0"/>
                <a:cs typeface="Arial" panose="020B0604020202020204" pitchFamily="34" charset="0"/>
              </a:rPr>
              <a:t>Ouvrir</a:t>
            </a:r>
            <a:r>
              <a:rPr lang="en-US" sz="2000" kern="1200" spc="-35" dirty="0">
                <a:solidFill>
                  <a:schemeClr val="tx1"/>
                </a:solidFill>
                <a:effectLst/>
                <a:latin typeface="Arial" panose="020B0604020202020204" pitchFamily="34" charset="0"/>
                <a:cs typeface="Arial" panose="020B0604020202020204" pitchFamily="34" charset="0"/>
              </a:rPr>
              <a:t> </a:t>
            </a:r>
            <a:r>
              <a:rPr lang="en-US" sz="2000" kern="1200" dirty="0" err="1">
                <a:solidFill>
                  <a:schemeClr val="tx1"/>
                </a:solidFill>
                <a:effectLst/>
                <a:latin typeface="Arial" panose="020B0604020202020204" pitchFamily="34" charset="0"/>
                <a:cs typeface="Arial" panose="020B0604020202020204" pitchFamily="34" charset="0"/>
              </a:rPr>
              <a:t>une</a:t>
            </a:r>
            <a:r>
              <a:rPr lang="en-US" sz="2000" kern="1200" spc="-50" dirty="0">
                <a:solidFill>
                  <a:schemeClr val="tx1"/>
                </a:solidFill>
                <a:effectLst/>
                <a:latin typeface="Arial" panose="020B0604020202020204" pitchFamily="34" charset="0"/>
                <a:cs typeface="Arial" panose="020B0604020202020204" pitchFamily="34" charset="0"/>
              </a:rPr>
              <a:t> </a:t>
            </a:r>
            <a:r>
              <a:rPr lang="en-US" sz="2000" kern="1200" dirty="0">
                <a:solidFill>
                  <a:schemeClr val="tx1"/>
                </a:solidFill>
                <a:effectLst/>
                <a:latin typeface="Arial" panose="020B0604020202020204" pitchFamily="34" charset="0"/>
                <a:cs typeface="Arial" panose="020B0604020202020204" pitchFamily="34" charset="0"/>
              </a:rPr>
              <a:t>session</a:t>
            </a:r>
            <a:r>
              <a:rPr lang="en-US" sz="2000" kern="1200" spc="-50" dirty="0">
                <a:solidFill>
                  <a:schemeClr val="tx1"/>
                </a:solidFill>
                <a:effectLst/>
                <a:latin typeface="Arial" panose="020B0604020202020204" pitchFamily="34" charset="0"/>
                <a:cs typeface="Arial" panose="020B0604020202020204" pitchFamily="34" charset="0"/>
              </a:rPr>
              <a:t> »</a:t>
            </a:r>
            <a:br>
              <a:rPr lang="en-US" sz="2000" kern="1200" spc="-50" dirty="0">
                <a:solidFill>
                  <a:schemeClr val="tx1"/>
                </a:solidFill>
                <a:effectLst/>
                <a:latin typeface="Arial" panose="020B0604020202020204" pitchFamily="34" charset="0"/>
                <a:cs typeface="Arial" panose="020B0604020202020204" pitchFamily="34" charset="0"/>
              </a:rPr>
            </a:br>
            <a:br>
              <a:rPr lang="en-US" sz="2000" kern="1200" spc="-50" dirty="0">
                <a:solidFill>
                  <a:schemeClr val="tx1"/>
                </a:solidFill>
                <a:effectLst/>
                <a:latin typeface="Arial" panose="020B0604020202020204" pitchFamily="34" charset="0"/>
                <a:cs typeface="Arial" panose="020B0604020202020204" pitchFamily="34" charset="0"/>
              </a:rPr>
            </a:br>
            <a:r>
              <a:rPr lang="fr-FR" sz="2000" dirty="0">
                <a:effectLst/>
                <a:latin typeface="Arial" panose="020B0604020202020204" pitchFamily="34" charset="0"/>
                <a:ea typeface="Arial MT"/>
                <a:cs typeface="Arial" panose="020B0604020202020204" pitchFamily="34" charset="0"/>
              </a:rPr>
              <a:t>Renseignez</a:t>
            </a:r>
            <a:r>
              <a:rPr lang="fr-FR" sz="2000" spc="-25" dirty="0">
                <a:effectLst/>
                <a:latin typeface="Arial" panose="020B0604020202020204" pitchFamily="34" charset="0"/>
                <a:ea typeface="Arial MT"/>
                <a:cs typeface="Arial" panose="020B0604020202020204" pitchFamily="34" charset="0"/>
              </a:rPr>
              <a:t> </a:t>
            </a:r>
            <a:r>
              <a:rPr lang="fr-FR" sz="2000" dirty="0">
                <a:effectLst/>
                <a:latin typeface="Arial" panose="020B0604020202020204" pitchFamily="34" charset="0"/>
                <a:ea typeface="Arial MT"/>
                <a:cs typeface="Arial" panose="020B0604020202020204" pitchFamily="34" charset="0"/>
              </a:rPr>
              <a:t>votre</a:t>
            </a:r>
            <a:r>
              <a:rPr lang="fr-FR" sz="2000" spc="-25" dirty="0">
                <a:effectLst/>
                <a:latin typeface="Arial" panose="020B0604020202020204" pitchFamily="34" charset="0"/>
                <a:ea typeface="Arial MT"/>
                <a:cs typeface="Arial" panose="020B0604020202020204" pitchFamily="34" charset="0"/>
              </a:rPr>
              <a:t> </a:t>
            </a:r>
            <a:r>
              <a:rPr lang="fr-FR" sz="2000" dirty="0">
                <a:effectLst/>
                <a:latin typeface="Arial" panose="020B0604020202020204" pitchFamily="34" charset="0"/>
                <a:ea typeface="Arial MT"/>
                <a:cs typeface="Arial" panose="020B0604020202020204" pitchFamily="34" charset="0"/>
              </a:rPr>
              <a:t>mail</a:t>
            </a:r>
            <a:r>
              <a:rPr lang="fr-FR" sz="2000" spc="-20" dirty="0">
                <a:effectLst/>
                <a:latin typeface="Arial" panose="020B0604020202020204" pitchFamily="34" charset="0"/>
                <a:ea typeface="Arial MT"/>
                <a:cs typeface="Arial" panose="020B0604020202020204" pitchFamily="34" charset="0"/>
              </a:rPr>
              <a:t> </a:t>
            </a:r>
            <a:r>
              <a:rPr lang="fr-FR" sz="2000" dirty="0">
                <a:effectLst/>
                <a:latin typeface="Arial" panose="020B0604020202020204" pitchFamily="34" charset="0"/>
                <a:ea typeface="Arial MT"/>
                <a:cs typeface="Arial" panose="020B0604020202020204" pitchFamily="34" charset="0"/>
              </a:rPr>
              <a:t>et</a:t>
            </a:r>
            <a:r>
              <a:rPr lang="fr-FR" sz="2000" spc="-25" dirty="0">
                <a:effectLst/>
                <a:latin typeface="Arial" panose="020B0604020202020204" pitchFamily="34" charset="0"/>
                <a:ea typeface="Arial MT"/>
                <a:cs typeface="Arial" panose="020B0604020202020204" pitchFamily="34" charset="0"/>
              </a:rPr>
              <a:t> </a:t>
            </a:r>
            <a:r>
              <a:rPr lang="fr-FR" sz="2000" dirty="0">
                <a:effectLst/>
                <a:latin typeface="Arial" panose="020B0604020202020204" pitchFamily="34" charset="0"/>
                <a:ea typeface="Arial MT"/>
                <a:cs typeface="Arial" panose="020B0604020202020204" pitchFamily="34" charset="0"/>
              </a:rPr>
              <a:t>cliquez</a:t>
            </a:r>
            <a:r>
              <a:rPr lang="fr-FR" sz="2000" spc="-20" dirty="0">
                <a:effectLst/>
                <a:latin typeface="Arial" panose="020B0604020202020204" pitchFamily="34" charset="0"/>
                <a:ea typeface="Arial MT"/>
                <a:cs typeface="Arial" panose="020B0604020202020204" pitchFamily="34" charset="0"/>
              </a:rPr>
              <a:t> </a:t>
            </a:r>
            <a:r>
              <a:rPr lang="fr-FR" sz="2000" dirty="0">
                <a:effectLst/>
                <a:latin typeface="Arial" panose="020B0604020202020204" pitchFamily="34" charset="0"/>
                <a:ea typeface="Arial MT"/>
                <a:cs typeface="Arial" panose="020B0604020202020204" pitchFamily="34" charset="0"/>
              </a:rPr>
              <a:t>sur</a:t>
            </a:r>
            <a:r>
              <a:rPr lang="fr-FR" sz="2000" spc="-25" dirty="0">
                <a:effectLst/>
                <a:latin typeface="Arial" panose="020B0604020202020204" pitchFamily="34" charset="0"/>
                <a:ea typeface="Arial MT"/>
                <a:cs typeface="Arial" panose="020B0604020202020204" pitchFamily="34" charset="0"/>
              </a:rPr>
              <a:t> </a:t>
            </a:r>
            <a:r>
              <a:rPr lang="fr-FR" sz="2000" dirty="0">
                <a:effectLst/>
                <a:latin typeface="Arial" panose="020B0604020202020204" pitchFamily="34" charset="0"/>
                <a:ea typeface="Arial MT"/>
                <a:cs typeface="Arial" panose="020B0604020202020204" pitchFamily="34" charset="0"/>
              </a:rPr>
              <a:t>«</a:t>
            </a:r>
            <a:r>
              <a:rPr lang="fr-FR" sz="2000" spc="-20" dirty="0">
                <a:effectLst/>
                <a:latin typeface="Arial" panose="020B0604020202020204" pitchFamily="34" charset="0"/>
                <a:ea typeface="Arial MT"/>
                <a:cs typeface="Arial" panose="020B0604020202020204" pitchFamily="34" charset="0"/>
              </a:rPr>
              <a:t> </a:t>
            </a:r>
            <a:r>
              <a:rPr lang="fr-FR" sz="2000" dirty="0">
                <a:effectLst/>
                <a:latin typeface="Arial" panose="020B0604020202020204" pitchFamily="34" charset="0"/>
                <a:ea typeface="Arial MT"/>
                <a:cs typeface="Arial" panose="020B0604020202020204" pitchFamily="34" charset="0"/>
              </a:rPr>
              <a:t>Suivant</a:t>
            </a:r>
            <a:r>
              <a:rPr lang="fr-FR" sz="2000" spc="-10" dirty="0">
                <a:effectLst/>
                <a:latin typeface="Arial" panose="020B0604020202020204" pitchFamily="34" charset="0"/>
                <a:ea typeface="Arial MT"/>
                <a:cs typeface="Arial" panose="020B0604020202020204" pitchFamily="34" charset="0"/>
              </a:rPr>
              <a:t> </a:t>
            </a:r>
            <a:r>
              <a:rPr lang="fr-FR" sz="2000" spc="-25" dirty="0">
                <a:effectLst/>
                <a:latin typeface="Arial" panose="020B0604020202020204" pitchFamily="34" charset="0"/>
                <a:ea typeface="Arial MT"/>
                <a:cs typeface="Arial" panose="020B0604020202020204" pitchFamily="34" charset="0"/>
              </a:rPr>
              <a:t>».</a:t>
            </a:r>
            <a:br>
              <a:rPr lang="fr-FR" sz="2000" dirty="0">
                <a:effectLst/>
                <a:latin typeface="Arial" panose="020B0604020202020204" pitchFamily="34" charset="0"/>
                <a:ea typeface="Arial MT"/>
                <a:cs typeface="Arial" panose="020B0604020202020204" pitchFamily="34" charset="0"/>
              </a:rPr>
            </a:br>
            <a:r>
              <a:rPr lang="fr-FR" sz="2000" dirty="0">
                <a:effectLst/>
                <a:latin typeface="Arial" panose="020B0604020202020204" pitchFamily="34" charset="0"/>
                <a:ea typeface="Arial MT"/>
                <a:cs typeface="Arial" panose="020B0604020202020204" pitchFamily="34" charset="0"/>
              </a:rPr>
              <a:t>Pour</a:t>
            </a:r>
            <a:r>
              <a:rPr lang="fr-FR" sz="2000" spc="-30" dirty="0">
                <a:effectLst/>
                <a:latin typeface="Arial" panose="020B0604020202020204" pitchFamily="34" charset="0"/>
                <a:ea typeface="Arial MT"/>
                <a:cs typeface="Arial" panose="020B0604020202020204" pitchFamily="34" charset="0"/>
              </a:rPr>
              <a:t> </a:t>
            </a:r>
            <a:r>
              <a:rPr lang="fr-FR" sz="2000" dirty="0">
                <a:effectLst/>
                <a:latin typeface="Arial" panose="020B0604020202020204" pitchFamily="34" charset="0"/>
                <a:ea typeface="Arial MT"/>
                <a:cs typeface="Arial" panose="020B0604020202020204" pitchFamily="34" charset="0"/>
              </a:rPr>
              <a:t>tout</a:t>
            </a:r>
            <a:r>
              <a:rPr lang="fr-FR" sz="2000" spc="-30" dirty="0">
                <a:effectLst/>
                <a:latin typeface="Arial" panose="020B0604020202020204" pitchFamily="34" charset="0"/>
                <a:ea typeface="Arial MT"/>
                <a:cs typeface="Arial" panose="020B0604020202020204" pitchFamily="34" charset="0"/>
              </a:rPr>
              <a:t> </a:t>
            </a:r>
            <a:r>
              <a:rPr lang="fr-FR" sz="2000" dirty="0">
                <a:effectLst/>
                <a:latin typeface="Arial" panose="020B0604020202020204" pitchFamily="34" charset="0"/>
                <a:ea typeface="Arial MT"/>
                <a:cs typeface="Arial" panose="020B0604020202020204" pitchFamily="34" charset="0"/>
              </a:rPr>
              <a:t>problème</a:t>
            </a:r>
            <a:r>
              <a:rPr lang="fr-FR" sz="2000" spc="-30" dirty="0">
                <a:effectLst/>
                <a:latin typeface="Arial" panose="020B0604020202020204" pitchFamily="34" charset="0"/>
                <a:ea typeface="Arial MT"/>
                <a:cs typeface="Arial" panose="020B0604020202020204" pitchFamily="34" charset="0"/>
              </a:rPr>
              <a:t> </a:t>
            </a:r>
            <a:r>
              <a:rPr lang="fr-FR" sz="2000" dirty="0">
                <a:effectLst/>
                <a:latin typeface="Arial" panose="020B0604020202020204" pitchFamily="34" charset="0"/>
                <a:ea typeface="Arial MT"/>
                <a:cs typeface="Arial" panose="020B0604020202020204" pitchFamily="34" charset="0"/>
              </a:rPr>
              <a:t>de</a:t>
            </a:r>
            <a:r>
              <a:rPr lang="fr-FR" sz="2000" spc="-35" dirty="0">
                <a:effectLst/>
                <a:latin typeface="Arial" panose="020B0604020202020204" pitchFamily="34" charset="0"/>
                <a:ea typeface="Arial MT"/>
                <a:cs typeface="Arial" panose="020B0604020202020204" pitchFamily="34" charset="0"/>
              </a:rPr>
              <a:t> </a:t>
            </a:r>
            <a:r>
              <a:rPr lang="fr-FR" sz="2000" dirty="0">
                <a:effectLst/>
                <a:latin typeface="Arial" panose="020B0604020202020204" pitchFamily="34" charset="0"/>
                <a:ea typeface="Arial MT"/>
                <a:cs typeface="Arial" panose="020B0604020202020204" pitchFamily="34" charset="0"/>
              </a:rPr>
              <a:t>connexion,</a:t>
            </a:r>
            <a:r>
              <a:rPr lang="fr-FR" sz="2000" spc="-25" dirty="0">
                <a:effectLst/>
                <a:latin typeface="Arial" panose="020B0604020202020204" pitchFamily="34" charset="0"/>
                <a:ea typeface="Arial MT"/>
                <a:cs typeface="Arial" panose="020B0604020202020204" pitchFamily="34" charset="0"/>
              </a:rPr>
              <a:t> </a:t>
            </a:r>
            <a:r>
              <a:rPr lang="fr-FR" sz="2000" dirty="0">
                <a:effectLst/>
                <a:latin typeface="Arial" panose="020B0604020202020204" pitchFamily="34" charset="0"/>
                <a:ea typeface="Arial MT"/>
                <a:cs typeface="Arial" panose="020B0604020202020204" pitchFamily="34" charset="0"/>
              </a:rPr>
              <a:t>merci</a:t>
            </a:r>
            <a:r>
              <a:rPr lang="fr-FR" sz="2000" spc="-25" dirty="0">
                <a:effectLst/>
                <a:latin typeface="Arial" panose="020B0604020202020204" pitchFamily="34" charset="0"/>
                <a:ea typeface="Arial MT"/>
                <a:cs typeface="Arial" panose="020B0604020202020204" pitchFamily="34" charset="0"/>
              </a:rPr>
              <a:t> </a:t>
            </a:r>
            <a:r>
              <a:rPr lang="fr-FR" sz="2000" dirty="0">
                <a:effectLst/>
                <a:latin typeface="Arial" panose="020B0604020202020204" pitchFamily="34" charset="0"/>
                <a:ea typeface="Arial MT"/>
                <a:cs typeface="Arial" panose="020B0604020202020204" pitchFamily="34" charset="0"/>
              </a:rPr>
              <a:t>de</a:t>
            </a:r>
            <a:r>
              <a:rPr lang="fr-FR" sz="2000" spc="-35" dirty="0">
                <a:effectLst/>
                <a:latin typeface="Arial" panose="020B0604020202020204" pitchFamily="34" charset="0"/>
                <a:ea typeface="Arial MT"/>
                <a:cs typeface="Arial" panose="020B0604020202020204" pitchFamily="34" charset="0"/>
              </a:rPr>
              <a:t> </a:t>
            </a:r>
            <a:r>
              <a:rPr lang="fr-FR" sz="2000" dirty="0">
                <a:effectLst/>
                <a:latin typeface="Arial" panose="020B0604020202020204" pitchFamily="34" charset="0"/>
                <a:ea typeface="Arial MT"/>
                <a:cs typeface="Arial" panose="020B0604020202020204" pitchFamily="34" charset="0"/>
              </a:rPr>
              <a:t>contacter</a:t>
            </a:r>
            <a:r>
              <a:rPr lang="fr-FR" sz="2000" spc="-25" dirty="0">
                <a:effectLst/>
                <a:latin typeface="Arial" panose="020B0604020202020204" pitchFamily="34" charset="0"/>
                <a:ea typeface="Arial MT"/>
                <a:cs typeface="Arial" panose="020B0604020202020204" pitchFamily="34" charset="0"/>
              </a:rPr>
              <a:t> </a:t>
            </a:r>
            <a:r>
              <a:rPr lang="fr-FR" sz="2000" dirty="0">
                <a:effectLst/>
                <a:latin typeface="Arial" panose="020B0604020202020204" pitchFamily="34" charset="0"/>
                <a:ea typeface="Arial MT"/>
                <a:cs typeface="Arial" panose="020B0604020202020204" pitchFamily="34" charset="0"/>
              </a:rPr>
              <a:t>le</a:t>
            </a:r>
            <a:r>
              <a:rPr lang="fr-FR" sz="2000" spc="-25" dirty="0">
                <a:effectLst/>
                <a:latin typeface="Arial" panose="020B0604020202020204" pitchFamily="34" charset="0"/>
                <a:ea typeface="Arial MT"/>
                <a:cs typeface="Arial" panose="020B0604020202020204" pitchFamily="34" charset="0"/>
              </a:rPr>
              <a:t> </a:t>
            </a:r>
            <a:r>
              <a:rPr lang="fr-FR" sz="2000" dirty="0">
                <a:effectLst/>
                <a:latin typeface="Arial" panose="020B0604020202020204" pitchFamily="34" charset="0"/>
                <a:ea typeface="Arial MT"/>
                <a:cs typeface="Arial" panose="020B0604020202020204" pitchFamily="34" charset="0"/>
              </a:rPr>
              <a:t>support</a:t>
            </a:r>
            <a:r>
              <a:rPr lang="fr-FR" sz="2000" spc="275" dirty="0">
                <a:effectLst/>
                <a:latin typeface="Arial" panose="020B0604020202020204" pitchFamily="34" charset="0"/>
                <a:ea typeface="Arial MT"/>
                <a:cs typeface="Arial" panose="020B0604020202020204" pitchFamily="34" charset="0"/>
              </a:rPr>
              <a:t> </a:t>
            </a:r>
            <a:r>
              <a:rPr lang="fr-FR" sz="2000" u="sng" spc="-10" dirty="0">
                <a:solidFill>
                  <a:srgbClr val="0462C1"/>
                </a:solidFill>
                <a:effectLst/>
                <a:latin typeface="Arial" panose="020B0604020202020204" pitchFamily="34" charset="0"/>
                <a:ea typeface="Arial MT"/>
                <a:cs typeface="Arial" panose="020B0604020202020204" pitchFamily="34" charset="0"/>
                <a:hlinkClick r:id="rId4"/>
              </a:rPr>
              <a:t>cnc.fr@bydeluxe.com</a:t>
            </a:r>
            <a:br>
              <a:rPr lang="fr-FR" sz="2000" dirty="0">
                <a:effectLst/>
                <a:latin typeface="Arial" panose="020B0604020202020204" pitchFamily="34" charset="0"/>
                <a:ea typeface="Arial MT"/>
                <a:cs typeface="Arial" panose="020B0604020202020204" pitchFamily="34" charset="0"/>
              </a:rPr>
            </a:br>
            <a:br>
              <a:rPr lang="en-US" sz="1900" kern="1200" dirty="0">
                <a:solidFill>
                  <a:schemeClr val="tx1"/>
                </a:solidFill>
                <a:effectLst/>
                <a:latin typeface="+mj-lt"/>
                <a:ea typeface="+mj-ea"/>
                <a:cs typeface="+mj-cs"/>
              </a:rPr>
            </a:br>
            <a:endParaRPr lang="en-US" sz="1900" kern="1200" dirty="0">
              <a:solidFill>
                <a:schemeClr val="tx1"/>
              </a:solidFill>
              <a:latin typeface="+mj-lt"/>
              <a:ea typeface="+mj-ea"/>
              <a:cs typeface="+mj-cs"/>
            </a:endParaRPr>
          </a:p>
        </p:txBody>
      </p:sp>
      <p:pic>
        <p:nvPicPr>
          <p:cNvPr id="20" name="Image 19" descr="Une image contenant texte, capture d’écran, logiciel, nombre  Description générée automatiquement">
            <a:extLst>
              <a:ext uri="{FF2B5EF4-FFF2-40B4-BE49-F238E27FC236}">
                <a16:creationId xmlns:a16="http://schemas.microsoft.com/office/drawing/2014/main" id="{D54BC81D-4C48-7258-BEC4-E8CAA66361AD}"/>
              </a:ext>
            </a:extLst>
          </p:cNvPr>
          <p:cNvPicPr/>
          <p:nvPr/>
        </p:nvPicPr>
        <p:blipFill>
          <a:blip r:embed="rId5" cstate="print"/>
          <a:stretch>
            <a:fillRect/>
          </a:stretch>
        </p:blipFill>
        <p:spPr>
          <a:xfrm>
            <a:off x="556592" y="1001261"/>
            <a:ext cx="11139778" cy="2367202"/>
          </a:xfrm>
          <a:prstGeom prst="rect">
            <a:avLst/>
          </a:prstGeom>
        </p:spPr>
      </p:pic>
      <p:sp>
        <p:nvSpPr>
          <p:cNvPr id="6" name="Espace réservé du texte 5">
            <a:extLst>
              <a:ext uri="{FF2B5EF4-FFF2-40B4-BE49-F238E27FC236}">
                <a16:creationId xmlns:a16="http://schemas.microsoft.com/office/drawing/2014/main" id="{70F8A9C2-027D-8299-5E67-FC4E44D6783E}"/>
              </a:ext>
            </a:extLst>
          </p:cNvPr>
          <p:cNvSpPr>
            <a:spLocks noGrp="1"/>
          </p:cNvSpPr>
          <p:nvPr>
            <p:ph type="body" sz="half" idx="2"/>
          </p:nvPr>
        </p:nvSpPr>
        <p:spPr>
          <a:xfrm>
            <a:off x="8476179" y="4230094"/>
            <a:ext cx="3005504" cy="1800164"/>
          </a:xfrm>
        </p:spPr>
        <p:txBody>
          <a:bodyPr vert="horz" lIns="91440" tIns="45720" rIns="91440" bIns="45720" rtlCol="0" anchor="t">
            <a:normAutofit/>
          </a:bodyPr>
          <a:lstStyle/>
          <a:p>
            <a:pPr indent="-228600">
              <a:buFont typeface="Arial" panose="020B0604020202020204" pitchFamily="34" charset="0"/>
              <a:buChar char="•"/>
            </a:pPr>
            <a:endParaRPr lang="en-US" sz="2000" dirty="0"/>
          </a:p>
        </p:txBody>
      </p:sp>
      <p:sp>
        <p:nvSpPr>
          <p:cNvPr id="39" name="Rectangle 38">
            <a:extLst>
              <a:ext uri="{FF2B5EF4-FFF2-40B4-BE49-F238E27FC236}">
                <a16:creationId xmlns:a16="http://schemas.microsoft.com/office/drawing/2014/main" id="{E7BFF8DC-0AE7-4AD2-9B28-2E5F26D62C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6116"/>
            <a:ext cx="12191998" cy="461774"/>
          </a:xfrm>
          <a:prstGeom prst="rect">
            <a:avLst/>
          </a:prstGeom>
          <a:gradFill>
            <a:gsLst>
              <a:gs pos="0">
                <a:srgbClr val="000000"/>
              </a:gs>
              <a:gs pos="100000">
                <a:schemeClr val="accent1">
                  <a:lumMod val="75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7E0162AD-C6E5-4BF8-A453-76ADB36877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300" y="6406115"/>
            <a:ext cx="4076698" cy="464399"/>
          </a:xfrm>
          <a:prstGeom prst="rect">
            <a:avLst/>
          </a:prstGeom>
          <a:gradFill>
            <a:gsLst>
              <a:gs pos="19000">
                <a:srgbClr val="000000">
                  <a:alpha val="31000"/>
                </a:srgbClr>
              </a:gs>
              <a:gs pos="99000">
                <a:schemeClr val="accent1"/>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Image 32">
            <a:extLst>
              <a:ext uri="{FF2B5EF4-FFF2-40B4-BE49-F238E27FC236}">
                <a16:creationId xmlns:a16="http://schemas.microsoft.com/office/drawing/2014/main" id="{99D4C2D4-5F7D-6747-8310-C57C292DF054}"/>
              </a:ext>
            </a:extLst>
          </p:cNvPr>
          <p:cNvPicPr>
            <a:picLocks/>
          </p:cNvPicPr>
          <p:nvPr/>
        </p:nvPicPr>
        <p:blipFill>
          <a:blip r:embed="rId6" cstate="print"/>
          <a:stretch>
            <a:fillRect/>
          </a:stretch>
        </p:blipFill>
        <p:spPr>
          <a:xfrm>
            <a:off x="8476179" y="4227470"/>
            <a:ext cx="3102795" cy="1802788"/>
          </a:xfrm>
          <a:prstGeom prst="rect">
            <a:avLst/>
          </a:prstGeom>
        </p:spPr>
      </p:pic>
      <p:cxnSp>
        <p:nvCxnSpPr>
          <p:cNvPr id="35" name="Connecteur droit avec flèche 34">
            <a:extLst>
              <a:ext uri="{FF2B5EF4-FFF2-40B4-BE49-F238E27FC236}">
                <a16:creationId xmlns:a16="http://schemas.microsoft.com/office/drawing/2014/main" id="{9E540E90-BC73-F806-F473-FBA6B1A33BD2}"/>
              </a:ext>
            </a:extLst>
          </p:cNvPr>
          <p:cNvCxnSpPr>
            <a:cxnSpLocks/>
          </p:cNvCxnSpPr>
          <p:nvPr/>
        </p:nvCxnSpPr>
        <p:spPr>
          <a:xfrm flipV="1">
            <a:off x="6882063" y="5219774"/>
            <a:ext cx="1233237" cy="154331"/>
          </a:xfrm>
          <a:prstGeom prst="straightConnector1">
            <a:avLst/>
          </a:prstGeom>
          <a:ln>
            <a:solidFill>
              <a:srgbClr val="FF0000"/>
            </a:solidFill>
            <a:tailEnd type="triangle"/>
          </a:ln>
        </p:spPr>
        <p:style>
          <a:lnRef idx="3">
            <a:schemeClr val="accent2"/>
          </a:lnRef>
          <a:fillRef idx="0">
            <a:schemeClr val="accent2"/>
          </a:fillRef>
          <a:effectRef idx="2">
            <a:schemeClr val="accent2"/>
          </a:effectRef>
          <a:fontRef idx="minor">
            <a:schemeClr val="tx1"/>
          </a:fontRef>
        </p:style>
      </p:cxnSp>
      <p:cxnSp>
        <p:nvCxnSpPr>
          <p:cNvPr id="36" name="Connecteur droit avec flèche 35">
            <a:extLst>
              <a:ext uri="{FF2B5EF4-FFF2-40B4-BE49-F238E27FC236}">
                <a16:creationId xmlns:a16="http://schemas.microsoft.com/office/drawing/2014/main" id="{821B9D99-E14E-A553-BC4F-1775221F6AE3}"/>
              </a:ext>
            </a:extLst>
          </p:cNvPr>
          <p:cNvCxnSpPr>
            <a:cxnSpLocks/>
          </p:cNvCxnSpPr>
          <p:nvPr/>
        </p:nvCxnSpPr>
        <p:spPr>
          <a:xfrm flipV="1">
            <a:off x="6593305" y="1212351"/>
            <a:ext cx="2160277" cy="3375691"/>
          </a:xfrm>
          <a:prstGeom prst="straightConnector1">
            <a:avLst/>
          </a:prstGeom>
          <a:ln>
            <a:solidFill>
              <a:srgbClr val="FF0000"/>
            </a:solidFill>
            <a:tailEnd type="triangle"/>
          </a:ln>
        </p:spPr>
        <p:style>
          <a:lnRef idx="3">
            <a:schemeClr val="accent2"/>
          </a:lnRef>
          <a:fillRef idx="0">
            <a:schemeClr val="accent2"/>
          </a:fillRef>
          <a:effectRef idx="2">
            <a:schemeClr val="accent2"/>
          </a:effectRef>
          <a:fontRef idx="minor">
            <a:schemeClr val="tx1"/>
          </a:fontRef>
        </p:style>
      </p:cxnSp>
      <p:sp>
        <p:nvSpPr>
          <p:cNvPr id="48" name="Ellipse 47">
            <a:extLst>
              <a:ext uri="{FF2B5EF4-FFF2-40B4-BE49-F238E27FC236}">
                <a16:creationId xmlns:a16="http://schemas.microsoft.com/office/drawing/2014/main" id="{890EACCD-7587-C516-7B07-6E9A371445CE}"/>
              </a:ext>
            </a:extLst>
          </p:cNvPr>
          <p:cNvSpPr/>
          <p:nvPr/>
        </p:nvSpPr>
        <p:spPr>
          <a:xfrm>
            <a:off x="8476179" y="811658"/>
            <a:ext cx="1119884" cy="398069"/>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5260F9C9-E520-F9E9-FDF2-E1D68E7E5F2A}"/>
              </a:ext>
            </a:extLst>
          </p:cNvPr>
          <p:cNvSpPr txBox="1"/>
          <p:nvPr/>
        </p:nvSpPr>
        <p:spPr>
          <a:xfrm>
            <a:off x="2517254" y="256071"/>
            <a:ext cx="5363110" cy="369332"/>
          </a:xfrm>
          <a:prstGeom prst="rect">
            <a:avLst/>
          </a:prstGeom>
          <a:noFill/>
        </p:spPr>
        <p:txBody>
          <a:bodyPr wrap="square" rtlCol="0">
            <a:spAutoFit/>
          </a:bodyPr>
          <a:lstStyle/>
          <a:p>
            <a:pPr algn="ctr">
              <a:lnSpc>
                <a:spcPct val="90000"/>
              </a:lnSpc>
              <a:spcBef>
                <a:spcPct val="0"/>
              </a:spcBef>
            </a:pPr>
            <a:r>
              <a:rPr lang="fr-FR" sz="2000" b="1" u="sng" dirty="0">
                <a:solidFill>
                  <a:srgbClr val="0000FF"/>
                </a:solidFill>
                <a:latin typeface="Arial" panose="020B0604020202020204" pitchFamily="34" charset="0"/>
                <a:cs typeface="Arial" panose="020B0604020202020204" pitchFamily="34" charset="0"/>
              </a:rPr>
              <a:t>Accéder à son compte Play by Deluxe</a:t>
            </a:r>
          </a:p>
        </p:txBody>
      </p:sp>
      <p:sp>
        <p:nvSpPr>
          <p:cNvPr id="3" name="Espace réservé du numéro de diapositive 2">
            <a:extLst>
              <a:ext uri="{FF2B5EF4-FFF2-40B4-BE49-F238E27FC236}">
                <a16:creationId xmlns:a16="http://schemas.microsoft.com/office/drawing/2014/main" id="{430288B2-012D-605E-15B0-E5AB509EBAA2}"/>
              </a:ext>
            </a:extLst>
          </p:cNvPr>
          <p:cNvSpPr>
            <a:spLocks noGrp="1"/>
          </p:cNvSpPr>
          <p:nvPr>
            <p:ph type="sldNum" sz="quarter" idx="12"/>
          </p:nvPr>
        </p:nvSpPr>
        <p:spPr/>
        <p:txBody>
          <a:bodyPr/>
          <a:lstStyle/>
          <a:p>
            <a:fld id="{DF3970AB-8B18-4137-B6BF-48AFC43ED2D8}" type="slidenum">
              <a:rPr lang="fr-FR" smtClean="0"/>
              <a:t>3</a:t>
            </a:fld>
            <a:endParaRPr lang="fr-FR"/>
          </a:p>
        </p:txBody>
      </p:sp>
    </p:spTree>
    <p:extLst>
      <p:ext uri="{BB962C8B-B14F-4D97-AF65-F5344CB8AC3E}">
        <p14:creationId xmlns:p14="http://schemas.microsoft.com/office/powerpoint/2010/main" val="31909224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2596F992-698C-48C0-9D89-70DA4CE92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Espace réservé du texte 5">
            <a:extLst>
              <a:ext uri="{FF2B5EF4-FFF2-40B4-BE49-F238E27FC236}">
                <a16:creationId xmlns:a16="http://schemas.microsoft.com/office/drawing/2014/main" id="{70F8A9C2-027D-8299-5E67-FC4E44D6783E}"/>
              </a:ext>
            </a:extLst>
          </p:cNvPr>
          <p:cNvSpPr>
            <a:spLocks noGrp="1"/>
          </p:cNvSpPr>
          <p:nvPr>
            <p:ph type="body" sz="half" idx="2"/>
          </p:nvPr>
        </p:nvSpPr>
        <p:spPr>
          <a:xfrm>
            <a:off x="7702702" y="2243797"/>
            <a:ext cx="4076697" cy="2437449"/>
          </a:xfrm>
        </p:spPr>
        <p:txBody>
          <a:bodyPr vert="horz" lIns="91440" tIns="45720" rIns="91440" bIns="45720" rtlCol="0" anchor="t">
            <a:normAutofit/>
          </a:bodyPr>
          <a:lstStyle/>
          <a:p>
            <a:r>
              <a:rPr lang="fr-FR" sz="1800" dirty="0">
                <a:latin typeface="Arial" panose="020B0604020202020204" pitchFamily="34" charset="0"/>
                <a:cs typeface="Arial" panose="020B0604020202020204" pitchFamily="34" charset="0"/>
              </a:rPr>
              <a:t>Chaque coordination a créer un catalogue par dispositif, Ici il s’agit du catalogue Ecole et cinéma pour le département des Yvelines.</a:t>
            </a:r>
          </a:p>
          <a:p>
            <a:r>
              <a:rPr lang="fr-FR" sz="1800" dirty="0">
                <a:latin typeface="Arial" panose="020B0604020202020204" pitchFamily="34" charset="0"/>
                <a:cs typeface="Arial" panose="020B0604020202020204" pitchFamily="34" charset="0"/>
              </a:rPr>
              <a:t>Cliquez sur  le “Catalogue” </a:t>
            </a:r>
            <a:r>
              <a:rPr lang="fr-FR" sz="1800" spc="-15" dirty="0">
                <a:effectLst/>
                <a:latin typeface="Arial" panose="020B0604020202020204" pitchFamily="34" charset="0"/>
                <a:ea typeface="Arial MT"/>
                <a:cs typeface="Arial" panose="020B0604020202020204" pitchFamily="34" charset="0"/>
              </a:rPr>
              <a:t>du dispositif concerné par votre commande </a:t>
            </a:r>
            <a:r>
              <a:rPr lang="fr-FR" sz="1800" dirty="0">
                <a:effectLst/>
                <a:latin typeface="Arial" panose="020B0604020202020204" pitchFamily="34" charset="0"/>
                <a:ea typeface="Arial MT"/>
                <a:cs typeface="Arial" panose="020B0604020202020204" pitchFamily="34" charset="0"/>
              </a:rPr>
              <a:t>et</a:t>
            </a:r>
            <a:r>
              <a:rPr lang="fr-FR" sz="1800" spc="-5" dirty="0">
                <a:effectLst/>
                <a:latin typeface="Arial" panose="020B0604020202020204" pitchFamily="34" charset="0"/>
                <a:ea typeface="Arial MT"/>
                <a:cs typeface="Arial" panose="020B0604020202020204" pitchFamily="34" charset="0"/>
              </a:rPr>
              <a:t> </a:t>
            </a:r>
            <a:r>
              <a:rPr lang="fr-FR" sz="1800" dirty="0">
                <a:effectLst/>
                <a:latin typeface="Arial" panose="020B0604020202020204" pitchFamily="34" charset="0"/>
                <a:ea typeface="Arial MT"/>
                <a:cs typeface="Arial" panose="020B0604020202020204" pitchFamily="34" charset="0"/>
              </a:rPr>
              <a:t>accédez</a:t>
            </a:r>
            <a:r>
              <a:rPr lang="fr-FR" sz="1800" spc="-15" dirty="0">
                <a:effectLst/>
                <a:latin typeface="Arial" panose="020B0604020202020204" pitchFamily="34" charset="0"/>
                <a:ea typeface="Arial MT"/>
                <a:cs typeface="Arial" panose="020B0604020202020204" pitchFamily="34" charset="0"/>
              </a:rPr>
              <a:t> aux </a:t>
            </a:r>
            <a:r>
              <a:rPr lang="fr-FR" sz="1800" dirty="0">
                <a:effectLst/>
                <a:latin typeface="Arial" panose="020B0604020202020204" pitchFamily="34" charset="0"/>
                <a:ea typeface="Arial MT"/>
                <a:cs typeface="Arial" panose="020B0604020202020204" pitchFamily="34" charset="0"/>
              </a:rPr>
              <a:t>films</a:t>
            </a:r>
            <a:r>
              <a:rPr lang="fr-FR" sz="1800" spc="-25" dirty="0">
                <a:effectLst/>
                <a:latin typeface="Arial" panose="020B0604020202020204" pitchFamily="34" charset="0"/>
                <a:ea typeface="Arial MT"/>
                <a:cs typeface="Arial" panose="020B0604020202020204" pitchFamily="34" charset="0"/>
              </a:rPr>
              <a:t> </a:t>
            </a:r>
            <a:r>
              <a:rPr lang="fr-FR" sz="1800" dirty="0">
                <a:effectLst/>
                <a:latin typeface="Arial" panose="020B0604020202020204" pitchFamily="34" charset="0"/>
                <a:ea typeface="Arial MT"/>
                <a:cs typeface="Arial" panose="020B0604020202020204" pitchFamily="34" charset="0"/>
              </a:rPr>
              <a:t>sélectionnés</a:t>
            </a:r>
            <a:r>
              <a:rPr lang="fr-FR" sz="1800" spc="-15" dirty="0">
                <a:effectLst/>
                <a:latin typeface="Arial" panose="020B0604020202020204" pitchFamily="34" charset="0"/>
                <a:ea typeface="Arial MT"/>
                <a:cs typeface="Arial" panose="020B0604020202020204" pitchFamily="34" charset="0"/>
              </a:rPr>
              <a:t> </a:t>
            </a:r>
            <a:r>
              <a:rPr lang="fr-FR" sz="1800" dirty="0">
                <a:effectLst/>
                <a:latin typeface="Arial" panose="020B0604020202020204" pitchFamily="34" charset="0"/>
                <a:ea typeface="Arial MT"/>
                <a:cs typeface="Arial" panose="020B0604020202020204" pitchFamily="34" charset="0"/>
              </a:rPr>
              <a:t>par</a:t>
            </a:r>
            <a:r>
              <a:rPr lang="fr-FR" sz="1800" spc="-20" dirty="0">
                <a:effectLst/>
                <a:latin typeface="Arial" panose="020B0604020202020204" pitchFamily="34" charset="0"/>
                <a:ea typeface="Arial MT"/>
                <a:cs typeface="Arial" panose="020B0604020202020204" pitchFamily="34" charset="0"/>
              </a:rPr>
              <a:t> </a:t>
            </a:r>
            <a:r>
              <a:rPr lang="fr-FR" sz="1800" dirty="0">
                <a:effectLst/>
                <a:latin typeface="Arial" panose="020B0604020202020204" pitchFamily="34" charset="0"/>
                <a:ea typeface="Arial MT"/>
                <a:cs typeface="Arial" panose="020B0604020202020204" pitchFamily="34" charset="0"/>
              </a:rPr>
              <a:t>la</a:t>
            </a:r>
            <a:r>
              <a:rPr lang="fr-FR" sz="1800" spc="-15" dirty="0">
                <a:effectLst/>
                <a:latin typeface="Arial" panose="020B0604020202020204" pitchFamily="34" charset="0"/>
                <a:ea typeface="Arial MT"/>
                <a:cs typeface="Arial" panose="020B0604020202020204" pitchFamily="34" charset="0"/>
              </a:rPr>
              <a:t> </a:t>
            </a:r>
            <a:r>
              <a:rPr lang="fr-FR" sz="1800" dirty="0">
                <a:effectLst/>
                <a:latin typeface="Arial" panose="020B0604020202020204" pitchFamily="34" charset="0"/>
                <a:ea typeface="Arial MT"/>
                <a:cs typeface="Arial" panose="020B0604020202020204" pitchFamily="34" charset="0"/>
              </a:rPr>
              <a:t>coordination.</a:t>
            </a:r>
            <a:endParaRPr lang="fr-FR" sz="2000" dirty="0">
              <a:latin typeface="Arial" panose="020B0604020202020204" pitchFamily="34" charset="0"/>
              <a:cs typeface="Arial" panose="020B0604020202020204" pitchFamily="34" charset="0"/>
            </a:endParaRPr>
          </a:p>
          <a:p>
            <a:endParaRPr lang="fr-FR" sz="2000" dirty="0"/>
          </a:p>
        </p:txBody>
      </p:sp>
      <p:sp>
        <p:nvSpPr>
          <p:cNvPr id="39" name="Rectangle 38">
            <a:extLst>
              <a:ext uri="{FF2B5EF4-FFF2-40B4-BE49-F238E27FC236}">
                <a16:creationId xmlns:a16="http://schemas.microsoft.com/office/drawing/2014/main" id="{E7BFF8DC-0AE7-4AD2-9B28-2E5F26D62C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6116"/>
            <a:ext cx="12191998" cy="461774"/>
          </a:xfrm>
          <a:prstGeom prst="rect">
            <a:avLst/>
          </a:prstGeom>
          <a:gradFill>
            <a:gsLst>
              <a:gs pos="0">
                <a:srgbClr val="000000"/>
              </a:gs>
              <a:gs pos="100000">
                <a:schemeClr val="accent1">
                  <a:lumMod val="75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7E0162AD-C6E5-4BF8-A453-76ADB36877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300" y="6406115"/>
            <a:ext cx="4076698" cy="464399"/>
          </a:xfrm>
          <a:prstGeom prst="rect">
            <a:avLst/>
          </a:prstGeom>
          <a:gradFill>
            <a:gsLst>
              <a:gs pos="19000">
                <a:srgbClr val="000000">
                  <a:alpha val="31000"/>
                </a:srgbClr>
              </a:gs>
              <a:gs pos="99000">
                <a:schemeClr val="accent1"/>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 2">
            <a:extLst>
              <a:ext uri="{FF2B5EF4-FFF2-40B4-BE49-F238E27FC236}">
                <a16:creationId xmlns:a16="http://schemas.microsoft.com/office/drawing/2014/main" id="{5D9A5643-01F9-23AC-7F1D-91D72DD233CE}"/>
              </a:ext>
            </a:extLst>
          </p:cNvPr>
          <p:cNvPicPr>
            <a:picLocks noChangeAspect="1"/>
          </p:cNvPicPr>
          <p:nvPr/>
        </p:nvPicPr>
        <p:blipFill rotWithShape="1">
          <a:blip r:embed="rId3"/>
          <a:srcRect l="15936" t="13435" r="20155" b="21002"/>
          <a:stretch/>
        </p:blipFill>
        <p:spPr>
          <a:xfrm>
            <a:off x="464121" y="1199164"/>
            <a:ext cx="7012601" cy="4496374"/>
          </a:xfrm>
          <a:prstGeom prst="rect">
            <a:avLst/>
          </a:prstGeom>
        </p:spPr>
      </p:pic>
      <p:sp>
        <p:nvSpPr>
          <p:cNvPr id="48" name="Ellipse 47">
            <a:extLst>
              <a:ext uri="{FF2B5EF4-FFF2-40B4-BE49-F238E27FC236}">
                <a16:creationId xmlns:a16="http://schemas.microsoft.com/office/drawing/2014/main" id="{890EACCD-7587-C516-7B07-6E9A371445CE}"/>
              </a:ext>
            </a:extLst>
          </p:cNvPr>
          <p:cNvSpPr/>
          <p:nvPr/>
        </p:nvSpPr>
        <p:spPr>
          <a:xfrm>
            <a:off x="6469828" y="1345449"/>
            <a:ext cx="1119884" cy="398069"/>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3" name="Connecteur droit avec flèche 12">
            <a:extLst>
              <a:ext uri="{FF2B5EF4-FFF2-40B4-BE49-F238E27FC236}">
                <a16:creationId xmlns:a16="http://schemas.microsoft.com/office/drawing/2014/main" id="{88815462-E700-2852-0224-508AB3F91BA5}"/>
              </a:ext>
            </a:extLst>
          </p:cNvPr>
          <p:cNvCxnSpPr>
            <a:cxnSpLocks/>
            <a:stCxn id="6" idx="1"/>
          </p:cNvCxnSpPr>
          <p:nvPr/>
        </p:nvCxnSpPr>
        <p:spPr>
          <a:xfrm flipH="1" flipV="1">
            <a:off x="3256671" y="3277772"/>
            <a:ext cx="4446031" cy="184750"/>
          </a:xfrm>
          <a:prstGeom prst="straightConnector1">
            <a:avLst/>
          </a:prstGeom>
          <a:ln>
            <a:solidFill>
              <a:srgbClr val="FF0000"/>
            </a:solidFill>
            <a:tailEnd type="triangle"/>
          </a:ln>
        </p:spPr>
        <p:style>
          <a:lnRef idx="3">
            <a:schemeClr val="accent2"/>
          </a:lnRef>
          <a:fillRef idx="0">
            <a:schemeClr val="accent2"/>
          </a:fillRef>
          <a:effectRef idx="2">
            <a:schemeClr val="accent2"/>
          </a:effectRef>
          <a:fontRef idx="minor">
            <a:schemeClr val="tx1"/>
          </a:fontRef>
        </p:style>
      </p:cxnSp>
      <p:sp>
        <p:nvSpPr>
          <p:cNvPr id="17" name="ZoneTexte 16">
            <a:extLst>
              <a:ext uri="{FF2B5EF4-FFF2-40B4-BE49-F238E27FC236}">
                <a16:creationId xmlns:a16="http://schemas.microsoft.com/office/drawing/2014/main" id="{B20412B4-6460-F56B-7437-EC3935105003}"/>
              </a:ext>
            </a:extLst>
          </p:cNvPr>
          <p:cNvSpPr txBox="1"/>
          <p:nvPr/>
        </p:nvSpPr>
        <p:spPr>
          <a:xfrm>
            <a:off x="206299" y="5695538"/>
            <a:ext cx="11779399" cy="646331"/>
          </a:xfrm>
          <a:prstGeom prst="rect">
            <a:avLst/>
          </a:prstGeom>
          <a:noFill/>
        </p:spPr>
        <p:txBody>
          <a:bodyPr wrap="square" rtlCol="0">
            <a:spAutoFit/>
          </a:bodyPr>
          <a:lstStyle/>
          <a:p>
            <a:r>
              <a:rPr lang="fr-FR" dirty="0">
                <a:latin typeface="Arial" panose="020B0604020202020204" pitchFamily="34" charset="0"/>
                <a:cs typeface="Arial" panose="020B0604020202020204" pitchFamily="34" charset="0"/>
              </a:rPr>
              <a:t>Attention si vous n’avez pas accès au catalogue d’un dispositif que vous accueillez ou s’il manque un titre au sein d’un des catalogues, contactez au plus vite le support Deluxe : </a:t>
            </a:r>
            <a:r>
              <a:rPr lang="fr-FR" dirty="0">
                <a:latin typeface="Arial" panose="020B0604020202020204" pitchFamily="34" charset="0"/>
                <a:cs typeface="Arial" panose="020B0604020202020204" pitchFamily="34" charset="0"/>
                <a:hlinkClick r:id="rId4"/>
              </a:rPr>
              <a:t>cnc.fr@bydeluxe.com</a:t>
            </a:r>
            <a:r>
              <a:rPr lang="fr-FR" dirty="0">
                <a:latin typeface="Arial" panose="020B0604020202020204" pitchFamily="34" charset="0"/>
                <a:cs typeface="Arial" panose="020B0604020202020204" pitchFamily="34" charset="0"/>
              </a:rPr>
              <a:t>  </a:t>
            </a:r>
          </a:p>
        </p:txBody>
      </p:sp>
      <p:sp>
        <p:nvSpPr>
          <p:cNvPr id="2" name="Espace réservé du numéro de diapositive 1">
            <a:extLst>
              <a:ext uri="{FF2B5EF4-FFF2-40B4-BE49-F238E27FC236}">
                <a16:creationId xmlns:a16="http://schemas.microsoft.com/office/drawing/2014/main" id="{9F761EBF-1D80-F905-4295-924FA4D1242B}"/>
              </a:ext>
            </a:extLst>
          </p:cNvPr>
          <p:cNvSpPr>
            <a:spLocks noGrp="1"/>
          </p:cNvSpPr>
          <p:nvPr>
            <p:ph type="sldNum" sz="quarter" idx="12"/>
          </p:nvPr>
        </p:nvSpPr>
        <p:spPr/>
        <p:txBody>
          <a:bodyPr/>
          <a:lstStyle/>
          <a:p>
            <a:fld id="{DF3970AB-8B18-4137-B6BF-48AFC43ED2D8}" type="slidenum">
              <a:rPr lang="fr-FR" smtClean="0"/>
              <a:t>4</a:t>
            </a:fld>
            <a:endParaRPr lang="fr-FR"/>
          </a:p>
        </p:txBody>
      </p:sp>
      <p:sp>
        <p:nvSpPr>
          <p:cNvPr id="5" name="ZoneTexte 4">
            <a:extLst>
              <a:ext uri="{FF2B5EF4-FFF2-40B4-BE49-F238E27FC236}">
                <a16:creationId xmlns:a16="http://schemas.microsoft.com/office/drawing/2014/main" id="{874598AD-72EA-0FF3-AFD1-40F862DDEF9C}"/>
              </a:ext>
            </a:extLst>
          </p:cNvPr>
          <p:cNvSpPr txBox="1"/>
          <p:nvPr/>
        </p:nvSpPr>
        <p:spPr>
          <a:xfrm>
            <a:off x="4057649" y="275646"/>
            <a:ext cx="4076698" cy="369332"/>
          </a:xfrm>
          <a:prstGeom prst="rect">
            <a:avLst/>
          </a:prstGeom>
          <a:noFill/>
        </p:spPr>
        <p:txBody>
          <a:bodyPr wrap="square">
            <a:spAutoFit/>
          </a:bodyPr>
          <a:lstStyle/>
          <a:p>
            <a:pPr algn="ctr"/>
            <a:r>
              <a:rPr lang="fr-FR" b="1" u="sng" dirty="0">
                <a:solidFill>
                  <a:srgbClr val="0000FF"/>
                </a:solidFill>
                <a:latin typeface="Arial" panose="020B0604020202020204" pitchFamily="34" charset="0"/>
                <a:cs typeface="Arial" panose="020B0604020202020204" pitchFamily="34" charset="0"/>
              </a:rPr>
              <a:t>Catalogues des dispositifs</a:t>
            </a:r>
            <a:endParaRPr lang="fr-FR" sz="1800" b="1" u="sng" dirty="0">
              <a:solidFill>
                <a:srgbClr val="0000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202690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6BC1F63A-7B7E-3D65-0B00-416FA6C9A0CA}"/>
              </a:ext>
            </a:extLst>
          </p:cNvPr>
          <p:cNvPicPr>
            <a:picLocks noChangeAspect="1"/>
          </p:cNvPicPr>
          <p:nvPr/>
        </p:nvPicPr>
        <p:blipFill rotWithShape="1">
          <a:blip r:embed="rId2"/>
          <a:srcRect l="20698" t="23859" r="21846" b="6266"/>
          <a:stretch/>
        </p:blipFill>
        <p:spPr>
          <a:xfrm>
            <a:off x="429127" y="1564343"/>
            <a:ext cx="6304547" cy="4792007"/>
          </a:xfrm>
          <a:prstGeom prst="rect">
            <a:avLst/>
          </a:prstGeom>
        </p:spPr>
      </p:pic>
      <p:sp>
        <p:nvSpPr>
          <p:cNvPr id="4" name="Espace réservé du contenu 3">
            <a:extLst>
              <a:ext uri="{FF2B5EF4-FFF2-40B4-BE49-F238E27FC236}">
                <a16:creationId xmlns:a16="http://schemas.microsoft.com/office/drawing/2014/main" id="{5EAD66E6-6ADF-12F2-1264-F21C5BEBC2BD}"/>
              </a:ext>
            </a:extLst>
          </p:cNvPr>
          <p:cNvSpPr>
            <a:spLocks noGrp="1"/>
          </p:cNvSpPr>
          <p:nvPr>
            <p:ph idx="1"/>
          </p:nvPr>
        </p:nvSpPr>
        <p:spPr>
          <a:xfrm>
            <a:off x="6921305" y="4319177"/>
            <a:ext cx="4940042" cy="1808252"/>
          </a:xfrm>
        </p:spPr>
        <p:txBody>
          <a:bodyPr>
            <a:normAutofit/>
          </a:bodyPr>
          <a:lstStyle/>
          <a:p>
            <a:pPr marL="0" indent="0">
              <a:buNone/>
            </a:pPr>
            <a:r>
              <a:rPr lang="fr-FR" sz="2400" dirty="0">
                <a:latin typeface="Arial" panose="020B0604020202020204" pitchFamily="34" charset="0"/>
                <a:cs typeface="Arial" panose="020B0604020202020204" pitchFamily="34" charset="0"/>
              </a:rPr>
              <a:t>Après avoir cliqué sur le catalogue de votre choix, cliquez sur la fiche du film afin d’effectuer vos commandes de DCP et de KDM.</a:t>
            </a:r>
          </a:p>
        </p:txBody>
      </p:sp>
      <p:sp>
        <p:nvSpPr>
          <p:cNvPr id="2" name="Espace réservé du numéro de diapositive 1">
            <a:extLst>
              <a:ext uri="{FF2B5EF4-FFF2-40B4-BE49-F238E27FC236}">
                <a16:creationId xmlns:a16="http://schemas.microsoft.com/office/drawing/2014/main" id="{74351C82-DAC1-B0EF-5A4D-E7974D1395D9}"/>
              </a:ext>
            </a:extLst>
          </p:cNvPr>
          <p:cNvSpPr>
            <a:spLocks noGrp="1"/>
          </p:cNvSpPr>
          <p:nvPr>
            <p:ph type="sldNum" sz="quarter" idx="12"/>
          </p:nvPr>
        </p:nvSpPr>
        <p:spPr/>
        <p:txBody>
          <a:bodyPr/>
          <a:lstStyle/>
          <a:p>
            <a:fld id="{52F179AF-9A18-41D9-BAD5-043CEB8A9CF0}" type="slidenum">
              <a:rPr lang="fr-FR" smtClean="0"/>
              <a:t>5</a:t>
            </a:fld>
            <a:endParaRPr lang="fr-FR"/>
          </a:p>
        </p:txBody>
      </p:sp>
      <p:sp>
        <p:nvSpPr>
          <p:cNvPr id="5" name="ZoneTexte 4">
            <a:extLst>
              <a:ext uri="{FF2B5EF4-FFF2-40B4-BE49-F238E27FC236}">
                <a16:creationId xmlns:a16="http://schemas.microsoft.com/office/drawing/2014/main" id="{C451EBFB-B721-E22B-490C-84ED53BDD49D}"/>
              </a:ext>
            </a:extLst>
          </p:cNvPr>
          <p:cNvSpPr txBox="1"/>
          <p:nvPr/>
        </p:nvSpPr>
        <p:spPr>
          <a:xfrm>
            <a:off x="4057649" y="275646"/>
            <a:ext cx="4076698" cy="369332"/>
          </a:xfrm>
          <a:prstGeom prst="rect">
            <a:avLst/>
          </a:prstGeom>
          <a:noFill/>
        </p:spPr>
        <p:txBody>
          <a:bodyPr wrap="square">
            <a:spAutoFit/>
          </a:bodyPr>
          <a:lstStyle/>
          <a:p>
            <a:pPr algn="ctr"/>
            <a:r>
              <a:rPr lang="fr-FR" b="1" u="sng" dirty="0">
                <a:solidFill>
                  <a:srgbClr val="0000FF"/>
                </a:solidFill>
                <a:latin typeface="Arial" panose="020B0604020202020204" pitchFamily="34" charset="0"/>
                <a:cs typeface="Arial" panose="020B0604020202020204" pitchFamily="34" charset="0"/>
              </a:rPr>
              <a:t>Films programmés par dispositif</a:t>
            </a:r>
            <a:endParaRPr lang="fr-FR" sz="1800" b="1" u="sng" dirty="0">
              <a:solidFill>
                <a:srgbClr val="0000FF"/>
              </a:solidFill>
              <a:latin typeface="Arial" panose="020B0604020202020204" pitchFamily="34" charset="0"/>
              <a:cs typeface="Arial" panose="020B0604020202020204" pitchFamily="34" charset="0"/>
            </a:endParaRPr>
          </a:p>
        </p:txBody>
      </p:sp>
      <p:cxnSp>
        <p:nvCxnSpPr>
          <p:cNvPr id="6" name="Connecteur droit avec flèche 5">
            <a:extLst>
              <a:ext uri="{FF2B5EF4-FFF2-40B4-BE49-F238E27FC236}">
                <a16:creationId xmlns:a16="http://schemas.microsoft.com/office/drawing/2014/main" id="{D54D4624-19B0-6965-E9BC-9B733D4A9971}"/>
              </a:ext>
            </a:extLst>
          </p:cNvPr>
          <p:cNvCxnSpPr>
            <a:cxnSpLocks/>
          </p:cNvCxnSpPr>
          <p:nvPr/>
        </p:nvCxnSpPr>
        <p:spPr>
          <a:xfrm flipH="1" flipV="1">
            <a:off x="1533378" y="3847514"/>
            <a:ext cx="5338690" cy="1252024"/>
          </a:xfrm>
          <a:prstGeom prst="straightConnector1">
            <a:avLst/>
          </a:prstGeom>
          <a:ln>
            <a:solidFill>
              <a:srgbClr val="FF0000"/>
            </a:solidFill>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20049750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descr="Une image contenant texte, capture d’écran, Site web, Page web&#10;&#10;Le contenu généré par l’IA peut être incorrect.">
            <a:extLst>
              <a:ext uri="{FF2B5EF4-FFF2-40B4-BE49-F238E27FC236}">
                <a16:creationId xmlns:a16="http://schemas.microsoft.com/office/drawing/2014/main" id="{30A402B8-9713-80AD-64DF-6E8A11B340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6560" y="842067"/>
            <a:ext cx="5423653" cy="5696845"/>
          </a:xfrm>
          <a:prstGeom prst="rect">
            <a:avLst/>
          </a:prstGeom>
        </p:spPr>
      </p:pic>
      <p:sp>
        <p:nvSpPr>
          <p:cNvPr id="4" name="Ellipse 3">
            <a:extLst>
              <a:ext uri="{FF2B5EF4-FFF2-40B4-BE49-F238E27FC236}">
                <a16:creationId xmlns:a16="http://schemas.microsoft.com/office/drawing/2014/main" id="{6A48901E-0BDA-859E-9110-6A3448EFA1FD}"/>
              </a:ext>
            </a:extLst>
          </p:cNvPr>
          <p:cNvSpPr/>
          <p:nvPr/>
        </p:nvSpPr>
        <p:spPr>
          <a:xfrm>
            <a:off x="4332228" y="5669280"/>
            <a:ext cx="354919" cy="255236"/>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 name="Connecteur droit avec flèche 4">
            <a:extLst>
              <a:ext uri="{FF2B5EF4-FFF2-40B4-BE49-F238E27FC236}">
                <a16:creationId xmlns:a16="http://schemas.microsoft.com/office/drawing/2014/main" id="{4B7CFAA6-1F5D-18EC-0194-B7706575D517}"/>
              </a:ext>
            </a:extLst>
          </p:cNvPr>
          <p:cNvCxnSpPr>
            <a:cxnSpLocks/>
            <a:endCxn id="4" idx="7"/>
          </p:cNvCxnSpPr>
          <p:nvPr/>
        </p:nvCxnSpPr>
        <p:spPr>
          <a:xfrm flipH="1">
            <a:off x="4635170" y="1955409"/>
            <a:ext cx="2159525" cy="3751249"/>
          </a:xfrm>
          <a:prstGeom prst="straightConnector1">
            <a:avLst/>
          </a:prstGeom>
          <a:ln>
            <a:solidFill>
              <a:srgbClr val="FF0000"/>
            </a:solidFill>
            <a:tailEnd type="triangle"/>
          </a:ln>
        </p:spPr>
        <p:style>
          <a:lnRef idx="3">
            <a:schemeClr val="accent2"/>
          </a:lnRef>
          <a:fillRef idx="0">
            <a:schemeClr val="accent2"/>
          </a:fillRef>
          <a:effectRef idx="2">
            <a:schemeClr val="accent2"/>
          </a:effectRef>
          <a:fontRef idx="minor">
            <a:schemeClr val="tx1"/>
          </a:fontRef>
        </p:style>
      </p:cxnSp>
      <p:sp>
        <p:nvSpPr>
          <p:cNvPr id="9" name="ZoneTexte 8">
            <a:extLst>
              <a:ext uri="{FF2B5EF4-FFF2-40B4-BE49-F238E27FC236}">
                <a16:creationId xmlns:a16="http://schemas.microsoft.com/office/drawing/2014/main" id="{09C7E0BC-A0E0-6F6C-A2D1-9B525443112F}"/>
              </a:ext>
            </a:extLst>
          </p:cNvPr>
          <p:cNvSpPr txBox="1"/>
          <p:nvPr/>
        </p:nvSpPr>
        <p:spPr>
          <a:xfrm>
            <a:off x="6739890" y="1377625"/>
            <a:ext cx="5187357" cy="5324535"/>
          </a:xfrm>
          <a:prstGeom prst="rect">
            <a:avLst/>
          </a:prstGeom>
          <a:noFill/>
        </p:spPr>
        <p:txBody>
          <a:bodyPr wrap="square" rtlCol="0">
            <a:spAutoFit/>
          </a:bodyPr>
          <a:lstStyle/>
          <a:p>
            <a:r>
              <a:rPr lang="fr-FR" sz="2000" dirty="0">
                <a:latin typeface="Arial" panose="020B0604020202020204" pitchFamily="34" charset="0"/>
                <a:cs typeface="Arial" panose="020B0604020202020204" pitchFamily="34" charset="0"/>
              </a:rPr>
              <a:t>Après avoir cliqué sur la fiche du film, cliquez sur le bouton de sélection et sur « demande sélectionnée » pour accéder à la page de commande de DCP, de KDM ou des deux.</a:t>
            </a:r>
          </a:p>
          <a:p>
            <a:endParaRPr lang="fr-FR" sz="2000" dirty="0">
              <a:latin typeface="Arial" panose="020B0604020202020204" pitchFamily="34" charset="0"/>
              <a:cs typeface="Arial" panose="020B0604020202020204" pitchFamily="34" charset="0"/>
            </a:endParaRPr>
          </a:p>
          <a:p>
            <a:r>
              <a:rPr lang="fr-FR" sz="2000" dirty="0">
                <a:latin typeface="Arial" panose="020B0604020202020204" pitchFamily="34" charset="0"/>
                <a:cs typeface="Arial" panose="020B0604020202020204" pitchFamily="34" charset="0"/>
              </a:rPr>
              <a:t>Rappel :</a:t>
            </a:r>
          </a:p>
          <a:p>
            <a:r>
              <a:rPr lang="fr-FR" sz="2000" dirty="0">
                <a:latin typeface="Arial" panose="020B0604020202020204" pitchFamily="34" charset="0"/>
                <a:cs typeface="Arial" panose="020B0604020202020204" pitchFamily="34" charset="0"/>
              </a:rPr>
              <a:t>La </a:t>
            </a:r>
            <a:r>
              <a:rPr lang="fr-FR" sz="2000" b="1" u="sng" dirty="0">
                <a:latin typeface="Arial" panose="020B0604020202020204" pitchFamily="34" charset="0"/>
                <a:cs typeface="Arial" panose="020B0604020202020204" pitchFamily="34" charset="0"/>
              </a:rPr>
              <a:t>première</a:t>
            </a:r>
            <a:r>
              <a:rPr lang="fr-FR" sz="2000" dirty="0">
                <a:latin typeface="Arial" panose="020B0604020202020204" pitchFamily="34" charset="0"/>
                <a:cs typeface="Arial" panose="020B0604020202020204" pitchFamily="34" charset="0"/>
              </a:rPr>
              <a:t> commande doit obligatoirement être composée du DCP; vous pouvez commander en même temps la ou les KDM selon votre programmation ou décider de commander les KDM ultérieurement dès lors que le DCP a été commandé.</a:t>
            </a:r>
          </a:p>
          <a:p>
            <a:r>
              <a:rPr lang="fr-FR" sz="2000" dirty="0">
                <a:latin typeface="Arial" panose="020B0604020202020204" pitchFamily="34" charset="0"/>
                <a:cs typeface="Arial" panose="020B0604020202020204" pitchFamily="34" charset="0"/>
              </a:rPr>
              <a:t>La KDM étant rattachée au DCP, aucune KDM ne peut être commandée si le DCP n’a pas été commandé au préalable.</a:t>
            </a:r>
          </a:p>
        </p:txBody>
      </p:sp>
      <p:sp>
        <p:nvSpPr>
          <p:cNvPr id="6" name="Espace réservé du numéro de diapositive 5">
            <a:extLst>
              <a:ext uri="{FF2B5EF4-FFF2-40B4-BE49-F238E27FC236}">
                <a16:creationId xmlns:a16="http://schemas.microsoft.com/office/drawing/2014/main" id="{24AD12B3-2084-B890-03EB-0E5268F6553A}"/>
              </a:ext>
            </a:extLst>
          </p:cNvPr>
          <p:cNvSpPr>
            <a:spLocks noGrp="1"/>
          </p:cNvSpPr>
          <p:nvPr>
            <p:ph type="sldNum" sz="quarter" idx="12"/>
          </p:nvPr>
        </p:nvSpPr>
        <p:spPr/>
        <p:txBody>
          <a:bodyPr/>
          <a:lstStyle/>
          <a:p>
            <a:fld id="{52F179AF-9A18-41D9-BAD5-043CEB8A9CF0}" type="slidenum">
              <a:rPr lang="fr-FR" smtClean="0"/>
              <a:t>6</a:t>
            </a:fld>
            <a:endParaRPr lang="fr-FR"/>
          </a:p>
        </p:txBody>
      </p:sp>
      <p:sp>
        <p:nvSpPr>
          <p:cNvPr id="8" name="ZoneTexte 7">
            <a:extLst>
              <a:ext uri="{FF2B5EF4-FFF2-40B4-BE49-F238E27FC236}">
                <a16:creationId xmlns:a16="http://schemas.microsoft.com/office/drawing/2014/main" id="{211B60C3-3AB2-0390-F78E-28C38C1EE8E3}"/>
              </a:ext>
            </a:extLst>
          </p:cNvPr>
          <p:cNvSpPr txBox="1"/>
          <p:nvPr/>
        </p:nvSpPr>
        <p:spPr>
          <a:xfrm>
            <a:off x="2770557" y="187985"/>
            <a:ext cx="5363110" cy="369332"/>
          </a:xfrm>
          <a:prstGeom prst="rect">
            <a:avLst/>
          </a:prstGeom>
          <a:noFill/>
        </p:spPr>
        <p:txBody>
          <a:bodyPr wrap="square" rtlCol="0">
            <a:spAutoFit/>
          </a:bodyPr>
          <a:lstStyle/>
          <a:p>
            <a:pPr algn="ctr">
              <a:lnSpc>
                <a:spcPct val="90000"/>
              </a:lnSpc>
              <a:spcBef>
                <a:spcPct val="0"/>
              </a:spcBef>
            </a:pPr>
            <a:r>
              <a:rPr lang="fr-FR" sz="2000" b="1" u="sng" dirty="0">
                <a:solidFill>
                  <a:srgbClr val="0000FF"/>
                </a:solidFill>
                <a:latin typeface="Arial" panose="020B0604020202020204" pitchFamily="34" charset="0"/>
                <a:cs typeface="Arial" panose="020B0604020202020204" pitchFamily="34" charset="0"/>
              </a:rPr>
              <a:t>Commander les DCP et KDM associées</a:t>
            </a:r>
          </a:p>
        </p:txBody>
      </p:sp>
    </p:spTree>
    <p:extLst>
      <p:ext uri="{BB962C8B-B14F-4D97-AF65-F5344CB8AC3E}">
        <p14:creationId xmlns:p14="http://schemas.microsoft.com/office/powerpoint/2010/main" val="5024491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650FD8-F116-1550-F990-C22334C73235}"/>
            </a:ext>
          </a:extLst>
        </p:cNvPr>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F2713EAE-882F-64C8-C4C8-5C97806E4164}"/>
              </a:ext>
            </a:extLst>
          </p:cNvPr>
          <p:cNvSpPr>
            <a:spLocks noGrp="1"/>
          </p:cNvSpPr>
          <p:nvPr>
            <p:ph type="body" sz="half" idx="2"/>
          </p:nvPr>
        </p:nvSpPr>
        <p:spPr>
          <a:xfrm>
            <a:off x="6787662" y="976604"/>
            <a:ext cx="5404338" cy="5681371"/>
          </a:xfrm>
        </p:spPr>
        <p:txBody>
          <a:bodyPr>
            <a:normAutofit fontScale="55000" lnSpcReduction="20000"/>
          </a:bodyPr>
          <a:lstStyle/>
          <a:p>
            <a:pPr marR="629285" lvl="0" algn="ctr">
              <a:spcBef>
                <a:spcPts val="950"/>
              </a:spcBef>
              <a:spcAft>
                <a:spcPts val="0"/>
              </a:spcAft>
            </a:pPr>
            <a:endParaRPr lang="fr-FR" sz="2800" b="1" u="sng" dirty="0">
              <a:solidFill>
                <a:srgbClr val="0000FF"/>
              </a:solidFill>
              <a:effectLst/>
              <a:latin typeface="Arial" panose="020B0604020202020204" pitchFamily="34" charset="0"/>
              <a:ea typeface="Arial MT"/>
              <a:cs typeface="Arial" panose="020B0604020202020204" pitchFamily="34" charset="0"/>
            </a:endParaRPr>
          </a:p>
          <a:p>
            <a:pPr>
              <a:lnSpc>
                <a:spcPct val="120000"/>
              </a:lnSpc>
            </a:pPr>
            <a:r>
              <a:rPr lang="fr-FR" sz="2000" dirty="0">
                <a:latin typeface="Arial" panose="020B0604020202020204" pitchFamily="34" charset="0"/>
                <a:cs typeface="Arial" panose="020B0604020202020204" pitchFamily="34" charset="0"/>
              </a:rPr>
              <a:t>Vérifiez les informations de la demande de contenu : </a:t>
            </a:r>
          </a:p>
          <a:p>
            <a:pPr marL="285750" indent="-285750">
              <a:lnSpc>
                <a:spcPct val="120000"/>
              </a:lnSpc>
              <a:buFontTx/>
              <a:buChar char="-"/>
            </a:pPr>
            <a:r>
              <a:rPr lang="fr-FR" sz="2000" dirty="0">
                <a:latin typeface="Arial" panose="020B0604020202020204" pitchFamily="34" charset="0"/>
                <a:cs typeface="Arial" panose="020B0604020202020204" pitchFamily="34" charset="0"/>
              </a:rPr>
              <a:t>Les CPL commandées selon les versions autorisées : </a:t>
            </a:r>
          </a:p>
          <a:p>
            <a:pPr>
              <a:lnSpc>
                <a:spcPct val="120000"/>
              </a:lnSpc>
            </a:pPr>
            <a:r>
              <a:rPr lang="fr-FR" sz="2000" dirty="0">
                <a:latin typeface="Arial" panose="020B0604020202020204" pitchFamily="34" charset="0"/>
                <a:cs typeface="Arial" panose="020B0604020202020204" pitchFamily="34" charset="0"/>
              </a:rPr>
              <a:t>	MAC et EEV cycle 2 : VF</a:t>
            </a:r>
          </a:p>
          <a:p>
            <a:pPr>
              <a:lnSpc>
                <a:spcPct val="120000"/>
              </a:lnSpc>
            </a:pPr>
            <a:r>
              <a:rPr lang="fr-FR" sz="2000" dirty="0">
                <a:latin typeface="Arial" panose="020B0604020202020204" pitchFamily="34" charset="0"/>
                <a:cs typeface="Arial" panose="020B0604020202020204" pitchFamily="34" charset="0"/>
              </a:rPr>
              <a:t>	EEC le cycle 3 : VO ou VF au choix</a:t>
            </a:r>
          </a:p>
          <a:p>
            <a:pPr>
              <a:lnSpc>
                <a:spcPct val="120000"/>
              </a:lnSpc>
            </a:pPr>
            <a:r>
              <a:rPr lang="fr-FR" sz="2000" dirty="0">
                <a:latin typeface="Arial" panose="020B0604020202020204" pitchFamily="34" charset="0"/>
                <a:cs typeface="Arial" panose="020B0604020202020204" pitchFamily="34" charset="0"/>
              </a:rPr>
              <a:t>	CAC et LAAC VOSTF.</a:t>
            </a:r>
          </a:p>
          <a:p>
            <a:pPr marL="285750" indent="-285750">
              <a:lnSpc>
                <a:spcPct val="120000"/>
              </a:lnSpc>
              <a:buFontTx/>
              <a:buChar char="-"/>
            </a:pPr>
            <a:r>
              <a:rPr lang="fr-FR" sz="2000" dirty="0">
                <a:latin typeface="Arial" panose="020B0604020202020204" pitchFamily="34" charset="0"/>
                <a:cs typeface="Arial" panose="020B0604020202020204" pitchFamily="34" charset="0"/>
              </a:rPr>
              <a:t>Les coordonnées du destinataire ;</a:t>
            </a:r>
          </a:p>
          <a:p>
            <a:pPr marL="285750" indent="-285750">
              <a:lnSpc>
                <a:spcPct val="120000"/>
              </a:lnSpc>
              <a:buFontTx/>
              <a:buChar char="-"/>
            </a:pPr>
            <a:r>
              <a:rPr lang="fr-FR" sz="2000" dirty="0">
                <a:latin typeface="Arial" panose="020B0604020202020204" pitchFamily="34" charset="0"/>
                <a:cs typeface="Arial" panose="020B0604020202020204" pitchFamily="34" charset="0"/>
              </a:rPr>
              <a:t>Le matériel souhaité DCP et les dates de programmation (période durant laquelle vous pourrez commander des KDM) ;</a:t>
            </a:r>
          </a:p>
          <a:p>
            <a:pPr marL="285750" indent="-285750">
              <a:lnSpc>
                <a:spcPct val="120000"/>
              </a:lnSpc>
              <a:buFontTx/>
              <a:buChar char="-"/>
            </a:pPr>
            <a:r>
              <a:rPr lang="fr-FR" sz="2000" dirty="0">
                <a:latin typeface="Arial" panose="020B0604020202020204" pitchFamily="34" charset="0"/>
                <a:cs typeface="Arial" panose="020B0604020202020204" pitchFamily="34" charset="0"/>
              </a:rPr>
              <a:t>Et/ou Le matériel souhaité KDM et les semaines cinématographiques d’exploitation, vous pouvez saisir plusieurs périodes en ajoutant une période de réservation;</a:t>
            </a:r>
          </a:p>
          <a:p>
            <a:pPr marL="285750" indent="-285750">
              <a:lnSpc>
                <a:spcPct val="120000"/>
              </a:lnSpc>
              <a:buFontTx/>
              <a:buChar char="-"/>
            </a:pPr>
            <a:r>
              <a:rPr lang="fr-FR" sz="2000" dirty="0">
                <a:latin typeface="Arial" panose="020B0604020202020204" pitchFamily="34" charset="0"/>
                <a:cs typeface="Arial" panose="020B0604020202020204" pitchFamily="34" charset="0"/>
              </a:rPr>
              <a:t>Attention, que le DCP soit crypté ou non crypté, vous devez informer le distributeur de l’exploitation du film et saisir une demande de KDM qui ne sera pas générée. Si le DCP n’est pas crypté cette mention apparait : </a:t>
            </a:r>
          </a:p>
          <a:p>
            <a:pPr marL="285750" indent="-285750">
              <a:lnSpc>
                <a:spcPct val="120000"/>
              </a:lnSpc>
              <a:buFontTx/>
              <a:buChar char="-"/>
            </a:pPr>
            <a:endParaRPr lang="fr-FR" sz="2000" dirty="0">
              <a:latin typeface="Arial" panose="020B0604020202020204" pitchFamily="34" charset="0"/>
              <a:cs typeface="Arial" panose="020B0604020202020204" pitchFamily="34" charset="0"/>
            </a:endParaRPr>
          </a:p>
          <a:p>
            <a:pPr marL="285750" indent="-285750">
              <a:lnSpc>
                <a:spcPct val="120000"/>
              </a:lnSpc>
              <a:buFontTx/>
              <a:buChar char="-"/>
            </a:pPr>
            <a:endParaRPr lang="fr-FR" sz="2000" dirty="0">
              <a:latin typeface="Arial" panose="020B0604020202020204" pitchFamily="34" charset="0"/>
              <a:cs typeface="Arial" panose="020B0604020202020204" pitchFamily="34" charset="0"/>
            </a:endParaRPr>
          </a:p>
          <a:p>
            <a:pPr marL="285750" indent="-285750">
              <a:lnSpc>
                <a:spcPct val="120000"/>
              </a:lnSpc>
              <a:buFontTx/>
              <a:buChar char="-"/>
            </a:pPr>
            <a:r>
              <a:rPr lang="fr-FR" sz="2000" dirty="0">
                <a:latin typeface="Arial" panose="020B0604020202020204" pitchFamily="34" charset="0"/>
                <a:cs typeface="Arial" panose="020B0604020202020204" pitchFamily="34" charset="0"/>
              </a:rPr>
              <a:t> Le distributeur établi un contrat et attend une remontée de recette pour toutes les séances commerciales qu’il s’agisse de DCP cryptés ou non;</a:t>
            </a:r>
          </a:p>
          <a:p>
            <a:pPr marL="285750" indent="-285750">
              <a:lnSpc>
                <a:spcPct val="120000"/>
              </a:lnSpc>
              <a:buFontTx/>
              <a:buChar char="-"/>
            </a:pPr>
            <a:r>
              <a:rPr lang="fr-FR" sz="2000" dirty="0">
                <a:latin typeface="Arial" panose="020B0604020202020204" pitchFamily="34" charset="0"/>
                <a:cs typeface="Arial" panose="020B0604020202020204" pitchFamily="34" charset="0"/>
              </a:rPr>
              <a:t>Cochez la case « non commerciale » pour les séances de pré-visionnement ;</a:t>
            </a:r>
          </a:p>
          <a:p>
            <a:pPr marL="285750" indent="-285750">
              <a:lnSpc>
                <a:spcPct val="120000"/>
              </a:lnSpc>
              <a:buFontTx/>
              <a:buChar char="-"/>
            </a:pPr>
            <a:r>
              <a:rPr lang="fr-FR" sz="2000" dirty="0">
                <a:latin typeface="Arial" panose="020B0604020202020204" pitchFamily="34" charset="0"/>
                <a:cs typeface="Arial" panose="020B0604020202020204" pitchFamily="34" charset="0"/>
              </a:rPr>
              <a:t>Rédigez un commentaire si nécessaire (pré projection…)</a:t>
            </a:r>
          </a:p>
          <a:p>
            <a:pPr marL="285750" indent="-285750">
              <a:lnSpc>
                <a:spcPct val="120000"/>
              </a:lnSpc>
              <a:buFontTx/>
              <a:buChar char="-"/>
            </a:pPr>
            <a:r>
              <a:rPr lang="fr-FR" sz="2000" dirty="0">
                <a:latin typeface="Arial" panose="020B0604020202020204" pitchFamily="34" charset="0"/>
                <a:cs typeface="Arial" panose="020B0604020202020204" pitchFamily="34" charset="0"/>
              </a:rPr>
              <a:t>Soumettre</a:t>
            </a:r>
          </a:p>
          <a:p>
            <a:pPr marR="629285" lvl="0" algn="ctr">
              <a:spcBef>
                <a:spcPts val="950"/>
              </a:spcBef>
              <a:spcAft>
                <a:spcPts val="0"/>
              </a:spcAft>
            </a:pPr>
            <a:endParaRPr lang="fr-FR" sz="2800" b="1" dirty="0">
              <a:effectLst/>
              <a:latin typeface="Arial" panose="020B0604020202020204" pitchFamily="34" charset="0"/>
              <a:ea typeface="Arial MT"/>
              <a:cs typeface="Arial" panose="020B0604020202020204" pitchFamily="34" charset="0"/>
            </a:endParaRPr>
          </a:p>
        </p:txBody>
      </p:sp>
      <p:sp>
        <p:nvSpPr>
          <p:cNvPr id="29" name="ZoneTexte 28">
            <a:extLst>
              <a:ext uri="{FF2B5EF4-FFF2-40B4-BE49-F238E27FC236}">
                <a16:creationId xmlns:a16="http://schemas.microsoft.com/office/drawing/2014/main" id="{3E27C30F-F3ED-BB26-8908-ABC9FFF6B35D}"/>
              </a:ext>
            </a:extLst>
          </p:cNvPr>
          <p:cNvSpPr txBox="1"/>
          <p:nvPr/>
        </p:nvSpPr>
        <p:spPr>
          <a:xfrm>
            <a:off x="137863" y="313284"/>
            <a:ext cx="11801449" cy="369332"/>
          </a:xfrm>
          <a:prstGeom prst="rect">
            <a:avLst/>
          </a:prstGeom>
          <a:noFill/>
        </p:spPr>
        <p:txBody>
          <a:bodyPr wrap="square">
            <a:spAutoFit/>
          </a:bodyPr>
          <a:lstStyle/>
          <a:p>
            <a:pPr algn="ctr"/>
            <a:r>
              <a:rPr lang="fr-FR" dirty="0">
                <a:latin typeface="Arial" panose="020B0604020202020204" pitchFamily="34" charset="0"/>
                <a:cs typeface="Arial" panose="020B0604020202020204" pitchFamily="34" charset="0"/>
              </a:rPr>
              <a:t>Après avoir cliqué sur « demande sélectionnée » , vous accédez au formulaire de commande : </a:t>
            </a:r>
          </a:p>
        </p:txBody>
      </p:sp>
      <p:sp>
        <p:nvSpPr>
          <p:cNvPr id="2" name="Espace réservé du numéro de diapositive 1">
            <a:extLst>
              <a:ext uri="{FF2B5EF4-FFF2-40B4-BE49-F238E27FC236}">
                <a16:creationId xmlns:a16="http://schemas.microsoft.com/office/drawing/2014/main" id="{1EA2518D-2A29-1E1D-2205-307BB7058A57}"/>
              </a:ext>
            </a:extLst>
          </p:cNvPr>
          <p:cNvSpPr>
            <a:spLocks noGrp="1"/>
          </p:cNvSpPr>
          <p:nvPr>
            <p:ph type="sldNum" sz="quarter" idx="12"/>
          </p:nvPr>
        </p:nvSpPr>
        <p:spPr/>
        <p:txBody>
          <a:bodyPr/>
          <a:lstStyle/>
          <a:p>
            <a:fld id="{52F179AF-9A18-41D9-BAD5-043CEB8A9CF0}" type="slidenum">
              <a:rPr lang="fr-FR" smtClean="0"/>
              <a:t>7</a:t>
            </a:fld>
            <a:endParaRPr lang="fr-FR"/>
          </a:p>
        </p:txBody>
      </p:sp>
      <p:pic>
        <p:nvPicPr>
          <p:cNvPr id="8" name="Image 7">
            <a:extLst>
              <a:ext uri="{FF2B5EF4-FFF2-40B4-BE49-F238E27FC236}">
                <a16:creationId xmlns:a16="http://schemas.microsoft.com/office/drawing/2014/main" id="{1D8925B4-6621-E300-99BA-BB6A79F973BF}"/>
              </a:ext>
            </a:extLst>
          </p:cNvPr>
          <p:cNvPicPr>
            <a:picLocks noChangeAspect="1"/>
          </p:cNvPicPr>
          <p:nvPr/>
        </p:nvPicPr>
        <p:blipFill>
          <a:blip r:embed="rId2"/>
          <a:srcRect l="5040" t="1989" r="7185"/>
          <a:stretch>
            <a:fillRect/>
          </a:stretch>
        </p:blipFill>
        <p:spPr>
          <a:xfrm>
            <a:off x="342900" y="1389185"/>
            <a:ext cx="6444761" cy="4967165"/>
          </a:xfrm>
          <a:prstGeom prst="rect">
            <a:avLst/>
          </a:prstGeom>
        </p:spPr>
      </p:pic>
      <p:pic>
        <p:nvPicPr>
          <p:cNvPr id="7" name="Image 6">
            <a:extLst>
              <a:ext uri="{FF2B5EF4-FFF2-40B4-BE49-F238E27FC236}">
                <a16:creationId xmlns:a16="http://schemas.microsoft.com/office/drawing/2014/main" id="{154538EF-F10A-CCDA-03B0-451D3032001F}"/>
              </a:ext>
            </a:extLst>
          </p:cNvPr>
          <p:cNvPicPr>
            <a:picLocks noChangeAspect="1"/>
          </p:cNvPicPr>
          <p:nvPr/>
        </p:nvPicPr>
        <p:blipFill>
          <a:blip r:embed="rId3">
            <a:extLst>
              <a:ext uri="{28A0092B-C50C-407E-A947-70E740481C1C}">
                <a14:useLocalDpi xmlns:a14="http://schemas.microsoft.com/office/drawing/2010/main" val="0"/>
              </a:ext>
            </a:extLst>
          </a:blip>
          <a:srcRect t="8818" r="7485" b="72980"/>
          <a:stretch>
            <a:fillRect/>
          </a:stretch>
        </p:blipFill>
        <p:spPr>
          <a:xfrm>
            <a:off x="6850612" y="4704504"/>
            <a:ext cx="5278437" cy="508000"/>
          </a:xfrm>
          <a:prstGeom prst="rect">
            <a:avLst/>
          </a:prstGeom>
        </p:spPr>
      </p:pic>
      <p:pic>
        <p:nvPicPr>
          <p:cNvPr id="1026" name="Picture 2">
            <a:extLst>
              <a:ext uri="{FF2B5EF4-FFF2-40B4-BE49-F238E27FC236}">
                <a16:creationId xmlns:a16="http://schemas.microsoft.com/office/drawing/2014/main" id="{F83FB02C-A728-A55B-4428-AFF5D14091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87058" y="4704504"/>
            <a:ext cx="1723542" cy="1405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97373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pour une image  2">
            <a:extLst>
              <a:ext uri="{FF2B5EF4-FFF2-40B4-BE49-F238E27FC236}">
                <a16:creationId xmlns:a16="http://schemas.microsoft.com/office/drawing/2014/main" id="{C2FB584F-8A51-BCB4-D863-7522B570E636}"/>
              </a:ext>
            </a:extLst>
          </p:cNvPr>
          <p:cNvSpPr>
            <a:spLocks noGrp="1"/>
          </p:cNvSpPr>
          <p:nvPr>
            <p:ph type="pic" idx="1"/>
          </p:nvPr>
        </p:nvSpPr>
        <p:spPr>
          <a:xfrm>
            <a:off x="4541178" y="410966"/>
            <a:ext cx="7746714" cy="6133671"/>
          </a:xfrm>
        </p:spPr>
        <p:txBody>
          <a:bodyPr>
            <a:noAutofit/>
          </a:bodyPr>
          <a:lstStyle/>
          <a:p>
            <a:pPr marL="742950" marR="718820" indent="-285750" algn="just">
              <a:lnSpc>
                <a:spcPct val="120000"/>
              </a:lnSpc>
              <a:spcBef>
                <a:spcPts val="950"/>
              </a:spcBef>
              <a:spcAft>
                <a:spcPts val="0"/>
              </a:spcAft>
              <a:buFont typeface="Arial" panose="020B0604020202020204" pitchFamily="34" charset="0"/>
              <a:buChar char="•"/>
            </a:pPr>
            <a:r>
              <a:rPr lang="fr-FR" sz="1800" b="1" dirty="0">
                <a:effectLst/>
                <a:latin typeface="Arial" panose="020B0604020202020204" pitchFamily="34" charset="0"/>
                <a:ea typeface="Arial MT"/>
                <a:cs typeface="Arial" panose="020B0604020202020204" pitchFamily="34" charset="0"/>
              </a:rPr>
              <a:t>A quoi correspondent la date de début et de fin lors de la commande d’un DCP ?</a:t>
            </a:r>
            <a:endParaRPr lang="fr-FR" sz="1800" dirty="0">
              <a:effectLst/>
              <a:latin typeface="Arial" panose="020B0604020202020204" pitchFamily="34" charset="0"/>
              <a:ea typeface="Arial MT"/>
              <a:cs typeface="Arial" panose="020B0604020202020204" pitchFamily="34" charset="0"/>
            </a:endParaRPr>
          </a:p>
          <a:p>
            <a:pPr marR="718820" lvl="0" algn="just">
              <a:lnSpc>
                <a:spcPct val="120000"/>
              </a:lnSpc>
              <a:spcBef>
                <a:spcPts val="950"/>
              </a:spcBef>
              <a:spcAft>
                <a:spcPts val="0"/>
              </a:spcAft>
            </a:pPr>
            <a:r>
              <a:rPr lang="fr-FR" sz="1800" dirty="0">
                <a:effectLst/>
                <a:latin typeface="Arial" panose="020B0604020202020204" pitchFamily="34" charset="0"/>
                <a:ea typeface="Arial MT"/>
                <a:cs typeface="Arial" panose="020B0604020202020204" pitchFamily="34" charset="0"/>
              </a:rPr>
              <a:t>La date de début renseigne le démarrage des projections : la livraison est déclenchée au maximum à environ j-30 jours à partir de cette date.</a:t>
            </a:r>
          </a:p>
          <a:p>
            <a:pPr marR="718820" lvl="0" algn="just">
              <a:lnSpc>
                <a:spcPct val="120000"/>
              </a:lnSpc>
              <a:spcBef>
                <a:spcPts val="950"/>
              </a:spcBef>
              <a:spcAft>
                <a:spcPts val="0"/>
              </a:spcAft>
            </a:pPr>
            <a:r>
              <a:rPr lang="fr-FR" sz="1800" b="1" dirty="0">
                <a:solidFill>
                  <a:srgbClr val="FF0000"/>
                </a:solidFill>
                <a:latin typeface="Arial" panose="020B0604020202020204" pitchFamily="34" charset="0"/>
                <a:ea typeface="Arial MT"/>
                <a:cs typeface="Arial" panose="020B0604020202020204" pitchFamily="34" charset="0"/>
              </a:rPr>
              <a:t>Vous devez passer commande a minima 7 jours ouvrés avant la date de la première séance.</a:t>
            </a:r>
          </a:p>
          <a:p>
            <a:pPr marR="718820" lvl="0" algn="just">
              <a:lnSpc>
                <a:spcPct val="120000"/>
              </a:lnSpc>
              <a:spcBef>
                <a:spcPts val="950"/>
              </a:spcBef>
              <a:spcAft>
                <a:spcPts val="0"/>
              </a:spcAft>
            </a:pPr>
            <a:r>
              <a:rPr lang="fr-FR" sz="1400" i="1" dirty="0">
                <a:effectLst/>
                <a:latin typeface="Arial" panose="020B0604020202020204" pitchFamily="34" charset="0"/>
                <a:ea typeface="Arial MT"/>
                <a:cs typeface="Arial" panose="020B0604020202020204" pitchFamily="34" charset="0"/>
              </a:rPr>
              <a:t>Exemple : </a:t>
            </a:r>
            <a:r>
              <a:rPr lang="fr-FR" sz="1400" b="1" i="1" dirty="0">
                <a:effectLst/>
                <a:latin typeface="Arial" panose="020B0604020202020204" pitchFamily="34" charset="0"/>
                <a:ea typeface="Arial MT"/>
                <a:cs typeface="Arial" panose="020B0604020202020204" pitchFamily="34" charset="0"/>
              </a:rPr>
              <a:t>L’exploitation </a:t>
            </a:r>
            <a:r>
              <a:rPr lang="fr-FR" sz="1400" i="1" dirty="0">
                <a:effectLst/>
                <a:latin typeface="Arial" panose="020B0604020202020204" pitchFamily="34" charset="0"/>
                <a:ea typeface="Arial MT"/>
                <a:cs typeface="Arial" panose="020B0604020202020204" pitchFamily="34" charset="0"/>
              </a:rPr>
              <a:t>du film</a:t>
            </a:r>
            <a:r>
              <a:rPr lang="fr-FR" sz="1400" b="1" i="1" dirty="0">
                <a:latin typeface="Arial" panose="020B0604020202020204" pitchFamily="34" charset="0"/>
                <a:ea typeface="Arial MT"/>
                <a:cs typeface="Arial" panose="020B0604020202020204" pitchFamily="34" charset="0"/>
              </a:rPr>
              <a:t> </a:t>
            </a:r>
            <a:r>
              <a:rPr lang="fr-FR" sz="1400" i="1" dirty="0">
                <a:effectLst/>
                <a:latin typeface="Arial" panose="020B0604020202020204" pitchFamily="34" charset="0"/>
                <a:ea typeface="Arial MT"/>
                <a:cs typeface="Arial" panose="020B0604020202020204" pitchFamily="34" charset="0"/>
              </a:rPr>
              <a:t>débute le MERCREDI 20/11, la livraison du DCP dans ma box ou via un disque dur est déclenchée le 21/10.</a:t>
            </a:r>
          </a:p>
          <a:p>
            <a:pPr marR="718820" lvl="0" algn="just">
              <a:lnSpc>
                <a:spcPct val="100000"/>
              </a:lnSpc>
              <a:spcBef>
                <a:spcPts val="950"/>
              </a:spcBef>
              <a:spcAft>
                <a:spcPts val="0"/>
              </a:spcAft>
            </a:pPr>
            <a:r>
              <a:rPr lang="fr-FR" sz="1800" dirty="0">
                <a:latin typeface="Arial" panose="020B0604020202020204" pitchFamily="34" charset="0"/>
                <a:ea typeface="Arial MT"/>
                <a:cs typeface="Arial" panose="020B0604020202020204" pitchFamily="34" charset="0"/>
              </a:rPr>
              <a:t>La date de fin détermine la date de la dernière séance prévue.</a:t>
            </a:r>
            <a:endParaRPr lang="fr-FR" sz="1800" i="1" dirty="0">
              <a:effectLst/>
              <a:latin typeface="Arial" panose="020B0604020202020204" pitchFamily="34" charset="0"/>
              <a:ea typeface="Arial MT"/>
              <a:cs typeface="Arial" panose="020B0604020202020204" pitchFamily="34" charset="0"/>
            </a:endParaRPr>
          </a:p>
          <a:p>
            <a:pPr marL="742950" marR="718820" indent="-285750" algn="just">
              <a:lnSpc>
                <a:spcPct val="120000"/>
              </a:lnSpc>
              <a:spcBef>
                <a:spcPts val="950"/>
              </a:spcBef>
              <a:spcAft>
                <a:spcPts val="0"/>
              </a:spcAft>
              <a:buFont typeface="Arial" panose="020B0604020202020204" pitchFamily="34" charset="0"/>
              <a:buChar char="•"/>
            </a:pPr>
            <a:r>
              <a:rPr lang="fr-FR" sz="1800" b="1" dirty="0">
                <a:effectLst/>
                <a:latin typeface="Arial" panose="020B0604020202020204" pitchFamily="34" charset="0"/>
                <a:ea typeface="Arial MT"/>
                <a:cs typeface="Arial" panose="020B0604020202020204" pitchFamily="34" charset="0"/>
              </a:rPr>
              <a:t>Qui valide ma commande de DCP ?</a:t>
            </a:r>
            <a:endParaRPr lang="fr-FR" sz="1800" dirty="0">
              <a:effectLst/>
              <a:latin typeface="Arial" panose="020B0604020202020204" pitchFamily="34" charset="0"/>
              <a:ea typeface="Arial MT"/>
              <a:cs typeface="Arial" panose="020B0604020202020204" pitchFamily="34" charset="0"/>
            </a:endParaRPr>
          </a:p>
          <a:p>
            <a:pPr marR="718820" lvl="0" algn="just">
              <a:lnSpc>
                <a:spcPct val="120000"/>
              </a:lnSpc>
              <a:spcBef>
                <a:spcPts val="950"/>
              </a:spcBef>
              <a:spcAft>
                <a:spcPts val="0"/>
              </a:spcAft>
            </a:pPr>
            <a:r>
              <a:rPr lang="fr-FR" sz="1800" dirty="0">
                <a:effectLst/>
                <a:latin typeface="Arial" panose="020B0604020202020204" pitchFamily="34" charset="0"/>
                <a:ea typeface="Arial MT"/>
                <a:cs typeface="Arial" panose="020B0604020202020204" pitchFamily="34" charset="0"/>
              </a:rPr>
              <a:t>La coordination du dispositif concerné valide la commande de DCP. (Le distributeur ne reçoit aucune demande de KDM avant la validation du DCP par la coordination). </a:t>
            </a:r>
            <a:endParaRPr lang="fr-FR" sz="1800" dirty="0">
              <a:latin typeface="Arial" panose="020B0604020202020204" pitchFamily="34" charset="0"/>
              <a:ea typeface="Arial MT"/>
              <a:cs typeface="Arial" panose="020B0604020202020204" pitchFamily="34" charset="0"/>
            </a:endParaRPr>
          </a:p>
          <a:p>
            <a:pPr marR="718820" lvl="0">
              <a:lnSpc>
                <a:spcPct val="120000"/>
              </a:lnSpc>
              <a:spcBef>
                <a:spcPts val="950"/>
              </a:spcBef>
              <a:spcAft>
                <a:spcPts val="0"/>
              </a:spcAft>
            </a:pPr>
            <a:r>
              <a:rPr lang="fr-FR" sz="1800" dirty="0">
                <a:effectLst/>
                <a:latin typeface="Arial" panose="020B0604020202020204" pitchFamily="34" charset="0"/>
                <a:ea typeface="Arial MT"/>
                <a:cs typeface="Arial" panose="020B0604020202020204" pitchFamily="34" charset="0"/>
              </a:rPr>
              <a:t>La commande de DCP doit être OBLIGATOIREMENT validée par la coordination </a:t>
            </a:r>
            <a:r>
              <a:rPr lang="fr-FR" sz="1800" dirty="0">
                <a:latin typeface="Arial" panose="020B0604020202020204" pitchFamily="34" charset="0"/>
                <a:ea typeface="Arial MT"/>
                <a:cs typeface="Arial" panose="020B0604020202020204" pitchFamily="34" charset="0"/>
              </a:rPr>
              <a:t>d’où l’importance de ne pas commander tardivement</a:t>
            </a:r>
            <a:r>
              <a:rPr lang="fr-FR" sz="1600" dirty="0">
                <a:effectLst/>
                <a:latin typeface="Arial" panose="020B0604020202020204" pitchFamily="34" charset="0"/>
                <a:ea typeface="Arial MT"/>
                <a:cs typeface="Arial" panose="020B0604020202020204" pitchFamily="34" charset="0"/>
              </a:rPr>
              <a:t>.</a:t>
            </a:r>
          </a:p>
        </p:txBody>
      </p:sp>
      <p:sp>
        <p:nvSpPr>
          <p:cNvPr id="2" name="Espace réservé du numéro de diapositive 1">
            <a:extLst>
              <a:ext uri="{FF2B5EF4-FFF2-40B4-BE49-F238E27FC236}">
                <a16:creationId xmlns:a16="http://schemas.microsoft.com/office/drawing/2014/main" id="{FB591009-FFE8-9FE9-A4EF-D4CDCEAD5690}"/>
              </a:ext>
            </a:extLst>
          </p:cNvPr>
          <p:cNvSpPr>
            <a:spLocks noGrp="1"/>
          </p:cNvSpPr>
          <p:nvPr>
            <p:ph type="sldNum" sz="quarter" idx="12"/>
          </p:nvPr>
        </p:nvSpPr>
        <p:spPr/>
        <p:txBody>
          <a:bodyPr/>
          <a:lstStyle/>
          <a:p>
            <a:fld id="{52F179AF-9A18-41D9-BAD5-043CEB8A9CF0}" type="slidenum">
              <a:rPr lang="fr-FR" smtClean="0"/>
              <a:t>8</a:t>
            </a:fld>
            <a:endParaRPr lang="fr-FR"/>
          </a:p>
        </p:txBody>
      </p:sp>
      <p:pic>
        <p:nvPicPr>
          <p:cNvPr id="6" name="Image 5" descr="Une image contenant texte, capture d’écran, nombre, Police&#10;&#10;Le contenu généré par l’IA peut être incorrect.">
            <a:extLst>
              <a:ext uri="{FF2B5EF4-FFF2-40B4-BE49-F238E27FC236}">
                <a16:creationId xmlns:a16="http://schemas.microsoft.com/office/drawing/2014/main" id="{963CA2B6-1A10-FE80-5A2A-DBD6598DABDA}"/>
              </a:ext>
            </a:extLst>
          </p:cNvPr>
          <p:cNvPicPr>
            <a:picLocks noChangeAspect="1"/>
          </p:cNvPicPr>
          <p:nvPr/>
        </p:nvPicPr>
        <p:blipFill>
          <a:blip r:embed="rId2">
            <a:extLst>
              <a:ext uri="{28A0092B-C50C-407E-A947-70E740481C1C}">
                <a14:useLocalDpi xmlns:a14="http://schemas.microsoft.com/office/drawing/2010/main" val="0"/>
              </a:ext>
            </a:extLst>
          </a:blip>
          <a:srcRect l="4874" t="4569" r="8958"/>
          <a:stretch>
            <a:fillRect/>
          </a:stretch>
        </p:blipFill>
        <p:spPr>
          <a:xfrm>
            <a:off x="5886" y="1780674"/>
            <a:ext cx="4535292" cy="3915418"/>
          </a:xfrm>
          <a:prstGeom prst="rect">
            <a:avLst/>
          </a:prstGeom>
        </p:spPr>
      </p:pic>
    </p:spTree>
    <p:extLst>
      <p:ext uri="{BB962C8B-B14F-4D97-AF65-F5344CB8AC3E}">
        <p14:creationId xmlns:p14="http://schemas.microsoft.com/office/powerpoint/2010/main" val="39874503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pour une image  2">
            <a:extLst>
              <a:ext uri="{FF2B5EF4-FFF2-40B4-BE49-F238E27FC236}">
                <a16:creationId xmlns:a16="http://schemas.microsoft.com/office/drawing/2014/main" id="{8F430514-FBE0-0C5D-7E97-6662F6E2F599}"/>
              </a:ext>
            </a:extLst>
          </p:cNvPr>
          <p:cNvSpPr>
            <a:spLocks noGrp="1"/>
          </p:cNvSpPr>
          <p:nvPr>
            <p:ph type="pic" idx="1"/>
          </p:nvPr>
        </p:nvSpPr>
        <p:spPr>
          <a:xfrm>
            <a:off x="385665" y="441649"/>
            <a:ext cx="10969723" cy="6002694"/>
          </a:xfrm>
        </p:spPr>
        <p:txBody>
          <a:bodyPr>
            <a:normAutofit lnSpcReduction="10000"/>
          </a:bodyPr>
          <a:lstStyle/>
          <a:p>
            <a:pPr marR="629285" algn="ctr">
              <a:spcBef>
                <a:spcPts val="950"/>
              </a:spcBef>
              <a:spcAft>
                <a:spcPts val="0"/>
              </a:spcAft>
            </a:pPr>
            <a:r>
              <a:rPr lang="fr-FR" sz="2000" b="1" u="sng" dirty="0">
                <a:solidFill>
                  <a:srgbClr val="0000FF"/>
                </a:solidFill>
                <a:latin typeface="Arial" panose="020B0604020202020204" pitchFamily="34" charset="0"/>
                <a:cs typeface="Arial" panose="020B0604020202020204" pitchFamily="34" charset="0"/>
              </a:rPr>
              <a:t>Livraison d’un DCP </a:t>
            </a:r>
          </a:p>
          <a:p>
            <a:pPr marR="629285" algn="ctr">
              <a:spcBef>
                <a:spcPts val="950"/>
              </a:spcBef>
              <a:spcAft>
                <a:spcPts val="0"/>
              </a:spcAft>
            </a:pPr>
            <a:endParaRPr lang="fr-FR" sz="2000" b="1" u="sng" dirty="0">
              <a:solidFill>
                <a:srgbClr val="0000FF"/>
              </a:solidFill>
              <a:latin typeface="Arial" panose="020B0604020202020204" pitchFamily="34" charset="0"/>
              <a:cs typeface="Arial" panose="020B0604020202020204" pitchFamily="34" charset="0"/>
            </a:endParaRPr>
          </a:p>
          <a:p>
            <a:pPr marL="342900" marR="718820" lvl="0" indent="-342900" algn="just">
              <a:spcBef>
                <a:spcPts val="950"/>
              </a:spcBef>
              <a:spcAft>
                <a:spcPts val="0"/>
              </a:spcAft>
              <a:buFont typeface="Arial" panose="020B0604020202020204" pitchFamily="34" charset="0"/>
              <a:buChar char="•"/>
            </a:pPr>
            <a:r>
              <a:rPr lang="fr-FR" sz="2000" b="1" u="sng" dirty="0">
                <a:solidFill>
                  <a:srgbClr val="0000FF"/>
                </a:solidFill>
                <a:effectLst/>
                <a:latin typeface="Arial" panose="020B0604020202020204" pitchFamily="34" charset="0"/>
                <a:ea typeface="Arial MT"/>
                <a:cs typeface="Arial" panose="020B0604020202020204" pitchFamily="34" charset="0"/>
              </a:rPr>
              <a:t>Vous êtes équipé de la box</a:t>
            </a:r>
            <a:r>
              <a:rPr lang="fr-FR" sz="2000" u="sng" dirty="0">
                <a:solidFill>
                  <a:srgbClr val="0000FF"/>
                </a:solidFill>
                <a:effectLst/>
                <a:latin typeface="Arial" panose="020B0604020202020204" pitchFamily="34" charset="0"/>
                <a:ea typeface="Arial MT"/>
                <a:cs typeface="Arial" panose="020B0604020202020204" pitchFamily="34" charset="0"/>
              </a:rPr>
              <a:t> : </a:t>
            </a:r>
            <a:endParaRPr lang="fr-FR" sz="2000" dirty="0">
              <a:solidFill>
                <a:srgbClr val="0000FF"/>
              </a:solidFill>
              <a:latin typeface="Arial" panose="020B0604020202020204" pitchFamily="34" charset="0"/>
              <a:ea typeface="Arial MT"/>
              <a:cs typeface="Arial" panose="020B0604020202020204" pitchFamily="34" charset="0"/>
            </a:endParaRPr>
          </a:p>
          <a:p>
            <a:pPr marR="718820" lvl="0" algn="just">
              <a:spcBef>
                <a:spcPts val="950"/>
              </a:spcBef>
              <a:spcAft>
                <a:spcPts val="0"/>
              </a:spcAft>
            </a:pPr>
            <a:r>
              <a:rPr lang="fr-FR" sz="2000" u="sng" dirty="0">
                <a:effectLst/>
                <a:latin typeface="Arial" panose="020B0604020202020204" pitchFamily="34" charset="0"/>
                <a:ea typeface="Arial MT"/>
                <a:cs typeface="Arial" panose="020B0604020202020204" pitchFamily="34" charset="0"/>
              </a:rPr>
              <a:t>Une fois la commande effectuée</a:t>
            </a:r>
            <a:r>
              <a:rPr lang="fr-FR" sz="2000" dirty="0">
                <a:effectLst/>
                <a:latin typeface="Arial" panose="020B0604020202020204" pitchFamily="34" charset="0"/>
                <a:ea typeface="Arial MT"/>
                <a:cs typeface="Arial" panose="020B0604020202020204" pitchFamily="34" charset="0"/>
              </a:rPr>
              <a:t>, Le DCP </a:t>
            </a:r>
            <a:r>
              <a:rPr lang="fr-FR" sz="2000" b="1" dirty="0">
                <a:effectLst/>
                <a:latin typeface="Arial" panose="020B0604020202020204" pitchFamily="34" charset="0"/>
                <a:ea typeface="Arial MT"/>
                <a:cs typeface="Arial" panose="020B0604020202020204" pitchFamily="34" charset="0"/>
              </a:rPr>
              <a:t>est livré environ 30 jours avant le début de la période de programmation.</a:t>
            </a:r>
          </a:p>
          <a:p>
            <a:pPr marR="718820" lvl="0" algn="just">
              <a:spcBef>
                <a:spcPts val="950"/>
              </a:spcBef>
              <a:spcAft>
                <a:spcPts val="0"/>
              </a:spcAft>
            </a:pPr>
            <a:r>
              <a:rPr lang="fr-FR" sz="2000" dirty="0">
                <a:latin typeface="Arial" panose="020B0604020202020204" pitchFamily="34" charset="0"/>
                <a:ea typeface="Arial MT"/>
                <a:cs typeface="Arial" panose="020B0604020202020204" pitchFamily="34" charset="0"/>
              </a:rPr>
              <a:t>S</a:t>
            </a:r>
            <a:r>
              <a:rPr lang="fr-FR" sz="2000" dirty="0">
                <a:effectLst/>
                <a:latin typeface="Arial" panose="020B0604020202020204" pitchFamily="34" charset="0"/>
                <a:ea typeface="Arial MT"/>
                <a:cs typeface="Arial" panose="020B0604020202020204" pitchFamily="34" charset="0"/>
              </a:rPr>
              <a:t>elon votre choix lors de l’installation : </a:t>
            </a:r>
          </a:p>
          <a:p>
            <a:pPr marL="1600200" marR="718820" lvl="3" indent="-228600" algn="just">
              <a:spcBef>
                <a:spcPts val="950"/>
              </a:spcBef>
              <a:spcAft>
                <a:spcPts val="0"/>
              </a:spcAft>
              <a:buFont typeface="Symbol" panose="05050102010706020507" pitchFamily="18" charset="2"/>
              <a:buChar char=""/>
            </a:pPr>
            <a:r>
              <a:rPr lang="fr-FR" dirty="0">
                <a:latin typeface="Arial" panose="020B0604020202020204" pitchFamily="34" charset="0"/>
                <a:ea typeface="Arial MT"/>
                <a:cs typeface="Arial" panose="020B0604020202020204" pitchFamily="34" charset="0"/>
              </a:rPr>
              <a:t>Soit l</a:t>
            </a:r>
            <a:r>
              <a:rPr lang="fr-FR" dirty="0">
                <a:effectLst/>
                <a:latin typeface="Arial" panose="020B0604020202020204" pitchFamily="34" charset="0"/>
                <a:ea typeface="Arial MT"/>
                <a:cs typeface="Arial" panose="020B0604020202020204" pitchFamily="34" charset="0"/>
              </a:rPr>
              <a:t>e DCP est automatiquement chargé sur votre bibliothèque ;</a:t>
            </a:r>
          </a:p>
          <a:p>
            <a:pPr marL="1600200" marR="718820" lvl="3" indent="-228600" algn="just">
              <a:spcBef>
                <a:spcPts val="950"/>
              </a:spcBef>
              <a:spcAft>
                <a:spcPts val="0"/>
              </a:spcAft>
              <a:buFont typeface="Symbol" panose="05050102010706020507" pitchFamily="18" charset="2"/>
              <a:buChar char=""/>
            </a:pPr>
            <a:r>
              <a:rPr lang="fr-FR" dirty="0">
                <a:latin typeface="Arial" panose="020B0604020202020204" pitchFamily="34" charset="0"/>
                <a:ea typeface="Arial MT"/>
                <a:cs typeface="Arial" panose="020B0604020202020204" pitchFamily="34" charset="0"/>
              </a:rPr>
              <a:t>Soit</a:t>
            </a:r>
            <a:r>
              <a:rPr lang="fr-FR" dirty="0">
                <a:effectLst/>
                <a:latin typeface="Arial" panose="020B0604020202020204" pitchFamily="34" charset="0"/>
                <a:ea typeface="Arial MT"/>
                <a:cs typeface="Arial" panose="020B0604020202020204" pitchFamily="34" charset="0"/>
              </a:rPr>
              <a:t> vous devez faire la copie de la box vers votre bibliothèque (attention le DCP est conservé un mois dans la box).</a:t>
            </a:r>
          </a:p>
          <a:p>
            <a:pPr marR="718820" lvl="3" algn="just">
              <a:spcBef>
                <a:spcPts val="950"/>
              </a:spcBef>
              <a:spcAft>
                <a:spcPts val="0"/>
              </a:spcAft>
            </a:pPr>
            <a:endParaRPr lang="fr-FR" dirty="0">
              <a:effectLst/>
              <a:latin typeface="Arial" panose="020B0604020202020204" pitchFamily="34" charset="0"/>
              <a:ea typeface="Arial MT"/>
              <a:cs typeface="Arial" panose="020B0604020202020204" pitchFamily="34" charset="0"/>
            </a:endParaRPr>
          </a:p>
          <a:p>
            <a:pPr marL="342900" marR="718820" lvl="0" indent="-342900" algn="just">
              <a:spcBef>
                <a:spcPts val="950"/>
              </a:spcBef>
              <a:spcAft>
                <a:spcPts val="0"/>
              </a:spcAft>
              <a:buFont typeface="Arial" panose="020B0604020202020204" pitchFamily="34" charset="0"/>
              <a:buChar char="•"/>
            </a:pPr>
            <a:r>
              <a:rPr lang="fr-FR" sz="2000" b="1" u="sng" dirty="0">
                <a:solidFill>
                  <a:srgbClr val="0000FF"/>
                </a:solidFill>
                <a:effectLst/>
                <a:latin typeface="Arial" panose="020B0604020202020204" pitchFamily="34" charset="0"/>
                <a:ea typeface="Arial MT"/>
                <a:cs typeface="Arial" panose="020B0604020202020204" pitchFamily="34" charset="0"/>
              </a:rPr>
              <a:t>Vous n’êtes pas équipé d’une box :</a:t>
            </a:r>
            <a:r>
              <a:rPr lang="fr-FR" sz="2000" u="sng" dirty="0">
                <a:solidFill>
                  <a:srgbClr val="0000FF"/>
                </a:solidFill>
                <a:effectLst/>
                <a:latin typeface="Arial" panose="020B0604020202020204" pitchFamily="34" charset="0"/>
                <a:ea typeface="Arial MT"/>
                <a:cs typeface="Arial" panose="020B0604020202020204" pitchFamily="34" charset="0"/>
              </a:rPr>
              <a:t> tous les cinémas doivent être équipés, seuls les cinémas déclarés officiellement e</a:t>
            </a:r>
            <a:r>
              <a:rPr lang="fr-FR" sz="2000" u="sng" dirty="0">
                <a:solidFill>
                  <a:srgbClr val="0000FF"/>
                </a:solidFill>
                <a:latin typeface="Arial" panose="020B0604020202020204" pitchFamily="34" charset="0"/>
                <a:ea typeface="Arial MT"/>
                <a:cs typeface="Arial" panose="020B0604020202020204" pitchFamily="34" charset="0"/>
              </a:rPr>
              <a:t>n zone blanche recevront des disques durs.</a:t>
            </a:r>
            <a:endParaRPr lang="fr-FR" sz="2000" dirty="0">
              <a:effectLst/>
              <a:latin typeface="Arial" panose="020B0604020202020204" pitchFamily="34" charset="0"/>
              <a:ea typeface="Arial MT"/>
              <a:cs typeface="Arial" panose="020B0604020202020204" pitchFamily="34" charset="0"/>
            </a:endParaRPr>
          </a:p>
          <a:p>
            <a:pPr marL="1600200" marR="718820" lvl="3" indent="-228600" algn="just">
              <a:lnSpc>
                <a:spcPct val="100000"/>
              </a:lnSpc>
              <a:spcBef>
                <a:spcPts val="950"/>
              </a:spcBef>
              <a:buFont typeface="Symbol" panose="05050102010706020507" pitchFamily="18" charset="2"/>
              <a:buChar char=""/>
            </a:pPr>
            <a:r>
              <a:rPr lang="fr-FR" dirty="0">
                <a:latin typeface="Arial" panose="020B0604020202020204" pitchFamily="34" charset="0"/>
                <a:cs typeface="Arial" panose="020B0604020202020204" pitchFamily="34" charset="0"/>
              </a:rPr>
              <a:t>Écrivez au support </a:t>
            </a:r>
            <a:r>
              <a:rPr lang="fr-FR" dirty="0">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cnc.fr@bydeluxe.com</a:t>
            </a:r>
            <a:r>
              <a:rPr lang="fr-FR" dirty="0">
                <a:latin typeface="Arial" panose="020B0604020202020204" pitchFamily="34" charset="0"/>
                <a:cs typeface="Arial" panose="020B0604020202020204" pitchFamily="34" charset="0"/>
              </a:rPr>
              <a:t> pour le signaler : vous recevrez des documents à retourner au support et serez livré selon les disponibilités du stock. </a:t>
            </a:r>
          </a:p>
          <a:p>
            <a:pPr marL="1600200" marR="718820" lvl="3" indent="-228600" algn="just">
              <a:lnSpc>
                <a:spcPct val="100000"/>
              </a:lnSpc>
              <a:spcBef>
                <a:spcPts val="950"/>
              </a:spcBef>
              <a:buFont typeface="Symbol" panose="05050102010706020507" pitchFamily="18" charset="2"/>
              <a:buChar char=""/>
            </a:pPr>
            <a:r>
              <a:rPr lang="fr-FR" dirty="0">
                <a:latin typeface="Arial" panose="020B0604020202020204" pitchFamily="34" charset="0"/>
                <a:cs typeface="Arial" panose="020B0604020202020204" pitchFamily="34" charset="0"/>
              </a:rPr>
              <a:t>Vous recevrez le DCP sur un support disque dur 30 jours avant le début de la </a:t>
            </a:r>
            <a:r>
              <a:rPr lang="fr-FR" sz="2000" dirty="0">
                <a:effectLst/>
                <a:latin typeface="Arial" panose="020B0604020202020204" pitchFamily="34" charset="0"/>
                <a:ea typeface="Arial MT"/>
                <a:cs typeface="Arial" panose="020B0604020202020204" pitchFamily="34" charset="0"/>
              </a:rPr>
              <a:t>période de d’exploitation du DCP – </a:t>
            </a:r>
            <a:r>
              <a:rPr lang="fr-FR" sz="2000" dirty="0">
                <a:solidFill>
                  <a:srgbClr val="FF0000"/>
                </a:solidFill>
                <a:effectLst/>
                <a:latin typeface="Arial" panose="020B0604020202020204" pitchFamily="34" charset="0"/>
                <a:ea typeface="Arial MT"/>
                <a:cs typeface="Arial" panose="020B0604020202020204" pitchFamily="34" charset="0"/>
              </a:rPr>
              <a:t>ATTENTION il faut commander les DCP sur Play même si vous n’êtes pas encore équipés de box.</a:t>
            </a:r>
          </a:p>
          <a:p>
            <a:pPr marL="1143000" marR="718820" lvl="2" indent="-228600" algn="just">
              <a:spcBef>
                <a:spcPts val="950"/>
              </a:spcBef>
              <a:spcAft>
                <a:spcPts val="0"/>
              </a:spcAft>
              <a:buFont typeface="Wingdings" panose="05000000000000000000" pitchFamily="2" charset="2"/>
              <a:buChar char=""/>
            </a:pPr>
            <a:endParaRPr lang="fr-FR" sz="1100" dirty="0">
              <a:effectLst/>
              <a:latin typeface="Arial MT"/>
              <a:ea typeface="Arial MT"/>
              <a:cs typeface="Arial MT"/>
            </a:endParaRPr>
          </a:p>
          <a:p>
            <a:pPr marL="1143000" marR="718820" lvl="2" indent="-228600" algn="just">
              <a:spcBef>
                <a:spcPts val="950"/>
              </a:spcBef>
              <a:spcAft>
                <a:spcPts val="0"/>
              </a:spcAft>
              <a:buFont typeface="Wingdings" panose="05000000000000000000" pitchFamily="2" charset="2"/>
              <a:buChar char=""/>
            </a:pPr>
            <a:endParaRPr lang="fr-FR" sz="1100" dirty="0">
              <a:effectLst/>
              <a:latin typeface="Arial MT"/>
              <a:ea typeface="Arial MT"/>
              <a:cs typeface="Arial MT"/>
            </a:endParaRPr>
          </a:p>
          <a:p>
            <a:endParaRPr lang="fr-FR" dirty="0"/>
          </a:p>
        </p:txBody>
      </p:sp>
      <p:sp>
        <p:nvSpPr>
          <p:cNvPr id="2" name="Espace réservé du numéro de diapositive 1">
            <a:extLst>
              <a:ext uri="{FF2B5EF4-FFF2-40B4-BE49-F238E27FC236}">
                <a16:creationId xmlns:a16="http://schemas.microsoft.com/office/drawing/2014/main" id="{222D65E9-AAA5-9777-4334-9460DB2CFD29}"/>
              </a:ext>
            </a:extLst>
          </p:cNvPr>
          <p:cNvSpPr>
            <a:spLocks noGrp="1"/>
          </p:cNvSpPr>
          <p:nvPr>
            <p:ph type="sldNum" sz="quarter" idx="12"/>
          </p:nvPr>
        </p:nvSpPr>
        <p:spPr/>
        <p:txBody>
          <a:bodyPr/>
          <a:lstStyle/>
          <a:p>
            <a:fld id="{52F179AF-9A18-41D9-BAD5-043CEB8A9CF0}" type="slidenum">
              <a:rPr lang="fr-FR" smtClean="0"/>
              <a:t>9</a:t>
            </a:fld>
            <a:endParaRPr lang="fr-FR"/>
          </a:p>
        </p:txBody>
      </p:sp>
    </p:spTree>
    <p:extLst>
      <p:ext uri="{BB962C8B-B14F-4D97-AF65-F5344CB8AC3E}">
        <p14:creationId xmlns:p14="http://schemas.microsoft.com/office/powerpoint/2010/main" val="6566219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650FD8-F116-1550-F990-C22334C73235}"/>
            </a:ext>
          </a:extLst>
        </p:cNvPr>
        <p:cNvGrpSpPr/>
        <p:nvPr/>
      </p:nvGrpSpPr>
      <p:grpSpPr>
        <a:xfrm>
          <a:off x="0" y="0"/>
          <a:ext cx="0" cy="0"/>
          <a:chOff x="0" y="0"/>
          <a:chExt cx="0" cy="0"/>
        </a:xfrm>
      </p:grpSpPr>
      <p:pic>
        <p:nvPicPr>
          <p:cNvPr id="2050" name="Picture 2">
            <a:extLst>
              <a:ext uri="{FF2B5EF4-FFF2-40B4-BE49-F238E27FC236}">
                <a16:creationId xmlns:a16="http://schemas.microsoft.com/office/drawing/2014/main" id="{74B906B1-6899-BFED-65C1-BEB8FD6936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17" t="1389" r="1857" b="41944"/>
          <a:stretch>
            <a:fillRect/>
          </a:stretch>
        </p:blipFill>
        <p:spPr bwMode="auto">
          <a:xfrm>
            <a:off x="2204155" y="2923953"/>
            <a:ext cx="7253721" cy="3886200"/>
          </a:xfrm>
          <a:prstGeom prst="rect">
            <a:avLst/>
          </a:prstGeom>
          <a:noFill/>
          <a:extLst>
            <a:ext uri="{909E8E84-426E-40DD-AFC4-6F175D3DCCD1}">
              <a14:hiddenFill xmlns:a14="http://schemas.microsoft.com/office/drawing/2010/main">
                <a:solidFill>
                  <a:srgbClr val="FFFFFF"/>
                </a:solidFill>
              </a14:hiddenFill>
            </a:ext>
          </a:extLst>
        </p:spPr>
      </p:pic>
      <p:sp>
        <p:nvSpPr>
          <p:cNvPr id="29" name="ZoneTexte 28">
            <a:extLst>
              <a:ext uri="{FF2B5EF4-FFF2-40B4-BE49-F238E27FC236}">
                <a16:creationId xmlns:a16="http://schemas.microsoft.com/office/drawing/2014/main" id="{3E27C30F-F3ED-BB26-8908-ABC9FFF6B35D}"/>
              </a:ext>
            </a:extLst>
          </p:cNvPr>
          <p:cNvSpPr txBox="1"/>
          <p:nvPr/>
        </p:nvSpPr>
        <p:spPr>
          <a:xfrm>
            <a:off x="118813" y="310032"/>
            <a:ext cx="11801449" cy="338554"/>
          </a:xfrm>
          <a:prstGeom prst="rect">
            <a:avLst/>
          </a:prstGeom>
          <a:noFill/>
        </p:spPr>
        <p:txBody>
          <a:bodyPr wrap="square">
            <a:spAutoFit/>
          </a:bodyPr>
          <a:lstStyle/>
          <a:p>
            <a:pPr algn="ctr"/>
            <a:r>
              <a:rPr lang="fr-FR" sz="1600" dirty="0">
                <a:latin typeface="Arial" panose="020B0604020202020204" pitchFamily="34" charset="0"/>
                <a:cs typeface="Arial" panose="020B0604020202020204" pitchFamily="34" charset="0"/>
              </a:rPr>
              <a:t>Après avoir cliqué sur « demande », vous accédez au formulaire de commande : </a:t>
            </a:r>
          </a:p>
        </p:txBody>
      </p:sp>
      <p:cxnSp>
        <p:nvCxnSpPr>
          <p:cNvPr id="7" name="Connecteur droit avec flèche 6">
            <a:extLst>
              <a:ext uri="{FF2B5EF4-FFF2-40B4-BE49-F238E27FC236}">
                <a16:creationId xmlns:a16="http://schemas.microsoft.com/office/drawing/2014/main" id="{51F74B48-EB8F-DBCD-50AF-F78442E377E5}"/>
              </a:ext>
            </a:extLst>
          </p:cNvPr>
          <p:cNvCxnSpPr>
            <a:cxnSpLocks/>
          </p:cNvCxnSpPr>
          <p:nvPr/>
        </p:nvCxnSpPr>
        <p:spPr>
          <a:xfrm flipV="1">
            <a:off x="6246811" y="2494619"/>
            <a:ext cx="989014" cy="1946498"/>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3" name="Espace réservé du numéro de diapositive 2">
            <a:extLst>
              <a:ext uri="{FF2B5EF4-FFF2-40B4-BE49-F238E27FC236}">
                <a16:creationId xmlns:a16="http://schemas.microsoft.com/office/drawing/2014/main" id="{410BE536-F954-C2E1-42C3-B547B6EA724F}"/>
              </a:ext>
            </a:extLst>
          </p:cNvPr>
          <p:cNvSpPr>
            <a:spLocks noGrp="1"/>
          </p:cNvSpPr>
          <p:nvPr>
            <p:ph type="sldNum" sz="quarter" idx="12"/>
          </p:nvPr>
        </p:nvSpPr>
        <p:spPr/>
        <p:txBody>
          <a:bodyPr/>
          <a:lstStyle/>
          <a:p>
            <a:fld id="{52F179AF-9A18-41D9-BAD5-043CEB8A9CF0}" type="slidenum">
              <a:rPr lang="fr-FR" smtClean="0"/>
              <a:t>10</a:t>
            </a:fld>
            <a:endParaRPr lang="fr-FR"/>
          </a:p>
        </p:txBody>
      </p:sp>
      <p:sp>
        <p:nvSpPr>
          <p:cNvPr id="5" name="Espace réservé du texte 4">
            <a:extLst>
              <a:ext uri="{FF2B5EF4-FFF2-40B4-BE49-F238E27FC236}">
                <a16:creationId xmlns:a16="http://schemas.microsoft.com/office/drawing/2014/main" id="{F2713EAE-882F-64C8-C4C8-5C97806E4164}"/>
              </a:ext>
            </a:extLst>
          </p:cNvPr>
          <p:cNvSpPr>
            <a:spLocks noGrp="1"/>
          </p:cNvSpPr>
          <p:nvPr>
            <p:ph type="body" sz="half" idx="2"/>
          </p:nvPr>
        </p:nvSpPr>
        <p:spPr>
          <a:xfrm>
            <a:off x="425303" y="813942"/>
            <a:ext cx="11398102" cy="2110011"/>
          </a:xfrm>
        </p:spPr>
        <p:txBody>
          <a:bodyPr>
            <a:normAutofit/>
          </a:bodyPr>
          <a:lstStyle/>
          <a:p>
            <a:pPr marR="629285" lvl="0" algn="ctr">
              <a:spcBef>
                <a:spcPts val="950"/>
              </a:spcBef>
              <a:spcAft>
                <a:spcPts val="0"/>
              </a:spcAft>
            </a:pPr>
            <a:r>
              <a:rPr lang="fr-FR" sz="2000" b="1" u="sng" dirty="0">
                <a:solidFill>
                  <a:srgbClr val="0000FF"/>
                </a:solidFill>
                <a:effectLst/>
                <a:latin typeface="Arial MT"/>
                <a:ea typeface="Arial MT"/>
                <a:cs typeface="Arial MT"/>
              </a:rPr>
              <a:t>Commander les KDM après la commande de DCP</a:t>
            </a:r>
          </a:p>
          <a:p>
            <a:pPr marR="629285" lvl="0" algn="ctr">
              <a:spcBef>
                <a:spcPts val="950"/>
              </a:spcBef>
              <a:spcAft>
                <a:spcPts val="0"/>
              </a:spcAft>
            </a:pPr>
            <a:r>
              <a:rPr lang="fr-FR" sz="1700" u="sng" dirty="0">
                <a:solidFill>
                  <a:srgbClr val="FF0000"/>
                </a:solidFill>
                <a:latin typeface="Arial MT"/>
                <a:ea typeface="Arial MT"/>
                <a:cs typeface="Arial MT"/>
              </a:rPr>
              <a:t>Attention si vous n’avez pas encore commandé le DCP veuillez cocher DCP en plus de KDM, vous ne pouvez pas commander de KDM sans commande préalable d’un DCP. </a:t>
            </a:r>
          </a:p>
          <a:p>
            <a:pPr marR="629285" lvl="0" algn="ctr">
              <a:lnSpc>
                <a:spcPct val="100000"/>
              </a:lnSpc>
              <a:spcBef>
                <a:spcPts val="950"/>
              </a:spcBef>
              <a:spcAft>
                <a:spcPts val="0"/>
              </a:spcAft>
            </a:pPr>
            <a:endParaRPr lang="fr-FR" sz="1700" i="1" u="sng" dirty="0">
              <a:solidFill>
                <a:srgbClr val="0000FF"/>
              </a:solidFill>
              <a:effectLst/>
              <a:latin typeface="Arial MT"/>
              <a:ea typeface="Arial MT"/>
              <a:cs typeface="Arial MT"/>
            </a:endParaRPr>
          </a:p>
          <a:p>
            <a:pPr>
              <a:lnSpc>
                <a:spcPct val="100000"/>
              </a:lnSpc>
            </a:pPr>
            <a:r>
              <a:rPr lang="fr-FR" sz="2000" dirty="0">
                <a:latin typeface="Arial" panose="020B0604020202020204" pitchFamily="34" charset="0"/>
                <a:cs typeface="Arial" panose="020B0604020202020204" pitchFamily="34" charset="0"/>
              </a:rPr>
              <a:t>Comment savoir si j’ai bien commandé le DCP il est noté «Oui» sous la colonne DCP, et si il a été accepté par la coordination sur Play by Deluxe,</a:t>
            </a:r>
          </a:p>
          <a:p>
            <a:pPr>
              <a:lnSpc>
                <a:spcPct val="100000"/>
              </a:lnSpc>
            </a:pPr>
            <a:endParaRPr lang="fr-FR" sz="2000" dirty="0">
              <a:latin typeface="Arial" panose="020B0604020202020204" pitchFamily="34" charset="0"/>
              <a:cs typeface="Arial" panose="020B0604020202020204" pitchFamily="34" charset="0"/>
            </a:endParaRPr>
          </a:p>
          <a:p>
            <a:pPr marR="629285" lvl="0" algn="ctr">
              <a:spcBef>
                <a:spcPts val="950"/>
              </a:spcBef>
              <a:spcAft>
                <a:spcPts val="0"/>
              </a:spcAft>
            </a:pPr>
            <a:endParaRPr lang="fr-FR" sz="1700" i="1" u="sng" dirty="0">
              <a:solidFill>
                <a:srgbClr val="0000FF"/>
              </a:solidFill>
              <a:effectLst/>
              <a:latin typeface="Arial MT"/>
              <a:ea typeface="Arial MT"/>
              <a:cs typeface="Arial MT"/>
            </a:endParaRPr>
          </a:p>
        </p:txBody>
      </p:sp>
      <p:sp>
        <p:nvSpPr>
          <p:cNvPr id="36" name="Ellipse 35">
            <a:extLst>
              <a:ext uri="{FF2B5EF4-FFF2-40B4-BE49-F238E27FC236}">
                <a16:creationId xmlns:a16="http://schemas.microsoft.com/office/drawing/2014/main" id="{C1F23E65-CCF9-F33A-7A54-6C3CD5E526CF}"/>
              </a:ext>
            </a:extLst>
          </p:cNvPr>
          <p:cNvSpPr/>
          <p:nvPr/>
        </p:nvSpPr>
        <p:spPr>
          <a:xfrm>
            <a:off x="5968999" y="4441117"/>
            <a:ext cx="555625" cy="398069"/>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llipse 11">
            <a:extLst>
              <a:ext uri="{FF2B5EF4-FFF2-40B4-BE49-F238E27FC236}">
                <a16:creationId xmlns:a16="http://schemas.microsoft.com/office/drawing/2014/main" id="{E2EE2FE3-CE3F-386C-6A1E-A46D9707BC5A}"/>
              </a:ext>
            </a:extLst>
          </p:cNvPr>
          <p:cNvSpPr/>
          <p:nvPr/>
        </p:nvSpPr>
        <p:spPr>
          <a:xfrm>
            <a:off x="2554944" y="4445768"/>
            <a:ext cx="857250" cy="398069"/>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4" name="Connecteur droit avec flèche 13">
            <a:extLst>
              <a:ext uri="{FF2B5EF4-FFF2-40B4-BE49-F238E27FC236}">
                <a16:creationId xmlns:a16="http://schemas.microsoft.com/office/drawing/2014/main" id="{FB35AF0C-965A-22BA-B126-D5E9D4D77F15}"/>
              </a:ext>
            </a:extLst>
          </p:cNvPr>
          <p:cNvCxnSpPr>
            <a:cxnSpLocks/>
          </p:cNvCxnSpPr>
          <p:nvPr/>
        </p:nvCxnSpPr>
        <p:spPr>
          <a:xfrm flipH="1" flipV="1">
            <a:off x="1070270" y="2838450"/>
            <a:ext cx="1913299" cy="1602667"/>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766123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pour une image  2">
            <a:extLst>
              <a:ext uri="{FF2B5EF4-FFF2-40B4-BE49-F238E27FC236}">
                <a16:creationId xmlns:a16="http://schemas.microsoft.com/office/drawing/2014/main" id="{8F430514-FBE0-0C5D-7E97-6662F6E2F599}"/>
              </a:ext>
            </a:extLst>
          </p:cNvPr>
          <p:cNvSpPr>
            <a:spLocks noGrp="1"/>
          </p:cNvSpPr>
          <p:nvPr>
            <p:ph type="pic" idx="1"/>
          </p:nvPr>
        </p:nvSpPr>
        <p:spPr>
          <a:xfrm>
            <a:off x="385665" y="441649"/>
            <a:ext cx="10969723" cy="5784490"/>
          </a:xfrm>
        </p:spPr>
        <p:txBody>
          <a:bodyPr>
            <a:normAutofit/>
          </a:bodyPr>
          <a:lstStyle/>
          <a:p>
            <a:pPr marR="629285" algn="ctr">
              <a:lnSpc>
                <a:spcPct val="80000"/>
              </a:lnSpc>
              <a:spcBef>
                <a:spcPts val="950"/>
              </a:spcBef>
            </a:pPr>
            <a:r>
              <a:rPr lang="fr-FR" sz="2000" b="1" u="sng" dirty="0">
                <a:solidFill>
                  <a:srgbClr val="0000FF"/>
                </a:solidFill>
                <a:latin typeface="Arial" panose="020B0604020202020204" pitchFamily="34" charset="0"/>
                <a:cs typeface="Arial" panose="020B0604020202020204" pitchFamily="34" charset="0"/>
              </a:rPr>
              <a:t>Commander les KDM</a:t>
            </a:r>
          </a:p>
          <a:p>
            <a:pPr marL="228600">
              <a:spcBef>
                <a:spcPts val="950"/>
              </a:spcBef>
              <a:spcAft>
                <a:spcPts val="0"/>
              </a:spcAft>
            </a:pPr>
            <a:r>
              <a:rPr lang="fr-FR" sz="1600" dirty="0">
                <a:effectLst/>
                <a:latin typeface="Arial" panose="020B0604020202020204" pitchFamily="34" charset="0"/>
                <a:ea typeface="Arial MT"/>
                <a:cs typeface="Arial" panose="020B0604020202020204" pitchFamily="34" charset="0"/>
              </a:rPr>
              <a:t> </a:t>
            </a:r>
          </a:p>
          <a:p>
            <a:pPr marL="228600" marR="718820" algn="just">
              <a:spcBef>
                <a:spcPts val="950"/>
              </a:spcBef>
              <a:spcAft>
                <a:spcPts val="0"/>
              </a:spcAft>
            </a:pPr>
            <a:r>
              <a:rPr lang="fr-FR" sz="1800" b="1" dirty="0">
                <a:effectLst/>
                <a:latin typeface="Arial" panose="020B0604020202020204" pitchFamily="34" charset="0"/>
                <a:ea typeface="Arial MT"/>
                <a:cs typeface="Arial" panose="020B0604020202020204" pitchFamily="34" charset="0"/>
              </a:rPr>
              <a:t>Quelle date renseigner lors d’une commande de KDM ?</a:t>
            </a:r>
            <a:endParaRPr lang="fr-FR" sz="1800" dirty="0">
              <a:effectLst/>
              <a:latin typeface="Arial" panose="020B0604020202020204" pitchFamily="34" charset="0"/>
              <a:ea typeface="Arial MT"/>
              <a:cs typeface="Arial" panose="020B0604020202020204" pitchFamily="34" charset="0"/>
            </a:endParaRPr>
          </a:p>
          <a:p>
            <a:pPr marL="1200150" marR="718820" lvl="2" indent="-285750" algn="just">
              <a:spcBef>
                <a:spcPts val="950"/>
              </a:spcBef>
              <a:spcAft>
                <a:spcPts val="0"/>
              </a:spcAft>
              <a:buFont typeface="Arial" panose="020B0604020202020204" pitchFamily="34" charset="0"/>
              <a:buChar char="•"/>
            </a:pPr>
            <a:r>
              <a:rPr lang="fr-FR" sz="1800" dirty="0">
                <a:effectLst/>
                <a:latin typeface="Arial" panose="020B0604020202020204" pitchFamily="34" charset="0"/>
                <a:ea typeface="Arial MT"/>
                <a:cs typeface="Arial" panose="020B0604020202020204" pitchFamily="34" charset="0"/>
              </a:rPr>
              <a:t>Le début de la période d’</a:t>
            </a:r>
            <a:r>
              <a:rPr lang="fr-FR" sz="1800" dirty="0">
                <a:latin typeface="Arial" panose="020B0604020202020204" pitchFamily="34" charset="0"/>
                <a:ea typeface="Arial MT"/>
                <a:cs typeface="Arial" panose="020B0604020202020204" pitchFamily="34" charset="0"/>
              </a:rPr>
              <a:t>exploitation est le mercredi de le semaine concernée, si la KDM est adressée avant le début de la semaine, son ouverture est paramétrée par chaque distributeur, vous pouvez vous assurer de la compatibilité du DCP et de la KDM sur votre équipement </a:t>
            </a:r>
            <a:r>
              <a:rPr lang="fr-FR" sz="1800" dirty="0">
                <a:effectLst/>
                <a:latin typeface="Arial" panose="020B0604020202020204" pitchFamily="34" charset="0"/>
                <a:ea typeface="Arial MT"/>
                <a:cs typeface="Arial" panose="020B0604020202020204" pitchFamily="34" charset="0"/>
              </a:rPr>
              <a:t>;</a:t>
            </a:r>
          </a:p>
          <a:p>
            <a:pPr marL="1200150" marR="718820" lvl="2" indent="-285750" algn="just">
              <a:spcBef>
                <a:spcPts val="950"/>
              </a:spcBef>
              <a:spcAft>
                <a:spcPts val="0"/>
              </a:spcAft>
              <a:buFont typeface="Arial" panose="020B0604020202020204" pitchFamily="34" charset="0"/>
              <a:buChar char="•"/>
            </a:pPr>
            <a:r>
              <a:rPr lang="fr-FR" sz="1800" dirty="0">
                <a:effectLst/>
                <a:latin typeface="Arial" panose="020B0604020202020204" pitchFamily="34" charset="0"/>
                <a:ea typeface="Arial MT"/>
                <a:cs typeface="Arial" panose="020B0604020202020204" pitchFamily="34" charset="0"/>
              </a:rPr>
              <a:t>La fin doit correspondre au mardi de la ou des semaines cinématographiques.</a:t>
            </a:r>
          </a:p>
          <a:p>
            <a:pPr marL="1200150" marR="718820" lvl="2" indent="-285750" algn="just">
              <a:spcBef>
                <a:spcPts val="950"/>
              </a:spcBef>
              <a:spcAft>
                <a:spcPts val="0"/>
              </a:spcAft>
              <a:buFont typeface="Arial" panose="020B0604020202020204" pitchFamily="34" charset="0"/>
              <a:buChar char="•"/>
            </a:pPr>
            <a:r>
              <a:rPr lang="fr-FR" sz="1800" dirty="0">
                <a:latin typeface="Arial" panose="020B0604020202020204" pitchFamily="34" charset="0"/>
                <a:ea typeface="Arial MT"/>
                <a:cs typeface="Arial" panose="020B0604020202020204" pitchFamily="34" charset="0"/>
              </a:rPr>
              <a:t>Ces dates permettent au distributeur d’établir les contrats d’exploitation – à la suite de quoi, un bordereau de recettes sera réclamé. </a:t>
            </a:r>
            <a:endParaRPr lang="fr-FR" sz="1800" dirty="0">
              <a:effectLst/>
              <a:latin typeface="Arial" panose="020B0604020202020204" pitchFamily="34" charset="0"/>
              <a:ea typeface="Arial MT"/>
              <a:cs typeface="Arial" panose="020B0604020202020204" pitchFamily="34" charset="0"/>
            </a:endParaRPr>
          </a:p>
          <a:p>
            <a:pPr marL="270510" marR="718820" algn="just">
              <a:spcBef>
                <a:spcPts val="385"/>
              </a:spcBef>
              <a:spcAft>
                <a:spcPts val="0"/>
              </a:spcAft>
            </a:pPr>
            <a:endParaRPr lang="fr-FR" sz="1800" dirty="0">
              <a:solidFill>
                <a:srgbClr val="0C0C0C"/>
              </a:solidFill>
              <a:latin typeface="Arial" panose="020B0604020202020204" pitchFamily="34" charset="0"/>
              <a:ea typeface="Arial MT"/>
              <a:cs typeface="Arial" panose="020B0604020202020204" pitchFamily="34" charset="0"/>
            </a:endParaRPr>
          </a:p>
          <a:p>
            <a:pPr marL="270510" marR="718820" algn="just">
              <a:spcBef>
                <a:spcPts val="385"/>
              </a:spcBef>
              <a:spcAft>
                <a:spcPts val="0"/>
              </a:spcAft>
            </a:pPr>
            <a:r>
              <a:rPr lang="fr-FR" sz="1800" dirty="0">
                <a:solidFill>
                  <a:srgbClr val="0C0C0C"/>
                </a:solidFill>
                <a:effectLst/>
                <a:latin typeface="Arial" panose="020B0604020202020204" pitchFamily="34" charset="0"/>
                <a:ea typeface="Arial MT"/>
                <a:cs typeface="Arial" panose="020B0604020202020204" pitchFamily="34" charset="0"/>
              </a:rPr>
              <a:t>Vous pouvez cumuler plusieurs semaines cinématographiques </a:t>
            </a:r>
            <a:r>
              <a:rPr lang="fr-FR" sz="1800" u="sng" dirty="0">
                <a:solidFill>
                  <a:srgbClr val="0C0C0C"/>
                </a:solidFill>
                <a:effectLst/>
                <a:latin typeface="Arial" panose="020B0604020202020204" pitchFamily="34" charset="0"/>
                <a:ea typeface="Arial MT"/>
                <a:cs typeface="Arial" panose="020B0604020202020204" pitchFamily="34" charset="0"/>
              </a:rPr>
              <a:t>si au moins une séance est proposée chaque semaine.</a:t>
            </a:r>
          </a:p>
          <a:p>
            <a:pPr marL="270510" marR="718820" algn="just">
              <a:spcBef>
                <a:spcPts val="385"/>
              </a:spcBef>
              <a:spcAft>
                <a:spcPts val="0"/>
              </a:spcAft>
            </a:pPr>
            <a:endParaRPr lang="fr-FR" sz="1800" dirty="0">
              <a:effectLst/>
              <a:latin typeface="Arial" panose="020B0604020202020204" pitchFamily="34" charset="0"/>
              <a:ea typeface="Arial MT"/>
              <a:cs typeface="Arial" panose="020B0604020202020204" pitchFamily="34" charset="0"/>
            </a:endParaRPr>
          </a:p>
          <a:p>
            <a:pPr marL="270510" marR="718820" algn="just">
              <a:spcBef>
                <a:spcPts val="385"/>
              </a:spcBef>
              <a:spcAft>
                <a:spcPts val="0"/>
              </a:spcAft>
            </a:pPr>
            <a:endParaRPr lang="fr-FR" sz="1800" dirty="0">
              <a:effectLst/>
              <a:latin typeface="Arial" panose="020B0604020202020204" pitchFamily="34" charset="0"/>
              <a:ea typeface="Arial MT"/>
              <a:cs typeface="Arial" panose="020B0604020202020204" pitchFamily="34" charset="0"/>
            </a:endParaRPr>
          </a:p>
          <a:p>
            <a:pPr marL="270510" marR="718820" algn="just">
              <a:spcBef>
                <a:spcPts val="385"/>
              </a:spcBef>
              <a:spcAft>
                <a:spcPts val="0"/>
              </a:spcAft>
            </a:pPr>
            <a:r>
              <a:rPr lang="fr-FR" sz="1800" b="1" dirty="0">
                <a:solidFill>
                  <a:srgbClr val="0C0C0C"/>
                </a:solidFill>
                <a:effectLst/>
                <a:latin typeface="Arial" panose="020B0604020202020204" pitchFamily="34" charset="0"/>
                <a:ea typeface="Arial MT"/>
                <a:cs typeface="Arial" panose="020B0604020202020204" pitchFamily="34" charset="0"/>
              </a:rPr>
              <a:t>Attention le distributeur est en droit de refuser une demande de programmation trop longue : </a:t>
            </a:r>
            <a:r>
              <a:rPr lang="fr-FR" sz="1800" dirty="0">
                <a:solidFill>
                  <a:srgbClr val="0C0C0C"/>
                </a:solidFill>
                <a:effectLst/>
                <a:latin typeface="Arial" panose="020B0604020202020204" pitchFamily="34" charset="0"/>
                <a:ea typeface="Arial MT"/>
                <a:cs typeface="Arial" panose="020B0604020202020204" pitchFamily="34" charset="0"/>
              </a:rPr>
              <a:t>si vous commander une KDM sur 3 mois, c’est qu’au moins une séance est programmée par semaine sur ces 12 semaines.</a:t>
            </a:r>
            <a:endParaRPr lang="fr-FR" sz="1800" dirty="0">
              <a:effectLst/>
              <a:latin typeface="Arial MT"/>
              <a:ea typeface="Arial MT"/>
              <a:cs typeface="Arial MT"/>
            </a:endParaRPr>
          </a:p>
          <a:p>
            <a:endParaRPr lang="fr-FR" dirty="0"/>
          </a:p>
        </p:txBody>
      </p:sp>
      <p:sp>
        <p:nvSpPr>
          <p:cNvPr id="2" name="Espace réservé du numéro de diapositive 1">
            <a:extLst>
              <a:ext uri="{FF2B5EF4-FFF2-40B4-BE49-F238E27FC236}">
                <a16:creationId xmlns:a16="http://schemas.microsoft.com/office/drawing/2014/main" id="{D209FB19-F9FE-D3AF-95E2-7AA4A6DB8388}"/>
              </a:ext>
            </a:extLst>
          </p:cNvPr>
          <p:cNvSpPr>
            <a:spLocks noGrp="1"/>
          </p:cNvSpPr>
          <p:nvPr>
            <p:ph type="sldNum" sz="quarter" idx="12"/>
          </p:nvPr>
        </p:nvSpPr>
        <p:spPr/>
        <p:txBody>
          <a:bodyPr/>
          <a:lstStyle/>
          <a:p>
            <a:fld id="{52F179AF-9A18-41D9-BAD5-043CEB8A9CF0}" type="slidenum">
              <a:rPr lang="fr-FR" smtClean="0"/>
              <a:t>11</a:t>
            </a:fld>
            <a:endParaRPr lang="fr-FR"/>
          </a:p>
        </p:txBody>
      </p:sp>
    </p:spTree>
    <p:extLst>
      <p:ext uri="{BB962C8B-B14F-4D97-AF65-F5344CB8AC3E}">
        <p14:creationId xmlns:p14="http://schemas.microsoft.com/office/powerpoint/2010/main" val="29058067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pour une image  2">
            <a:extLst>
              <a:ext uri="{FF2B5EF4-FFF2-40B4-BE49-F238E27FC236}">
                <a16:creationId xmlns:a16="http://schemas.microsoft.com/office/drawing/2014/main" id="{8F430514-FBE0-0C5D-7E97-6662F6E2F599}"/>
              </a:ext>
            </a:extLst>
          </p:cNvPr>
          <p:cNvSpPr>
            <a:spLocks noGrp="1"/>
          </p:cNvSpPr>
          <p:nvPr>
            <p:ph type="pic" idx="1"/>
          </p:nvPr>
        </p:nvSpPr>
        <p:spPr>
          <a:xfrm>
            <a:off x="385665" y="441648"/>
            <a:ext cx="10969723" cy="6246827"/>
          </a:xfrm>
        </p:spPr>
        <p:txBody>
          <a:bodyPr>
            <a:normAutofit lnSpcReduction="10000"/>
          </a:bodyPr>
          <a:lstStyle/>
          <a:p>
            <a:pPr marR="629285" algn="ctr">
              <a:lnSpc>
                <a:spcPct val="80000"/>
              </a:lnSpc>
              <a:spcBef>
                <a:spcPts val="950"/>
              </a:spcBef>
            </a:pPr>
            <a:r>
              <a:rPr lang="fr-FR" sz="2200" b="1" u="sng" dirty="0">
                <a:solidFill>
                  <a:srgbClr val="0000FF"/>
                </a:solidFill>
                <a:latin typeface="Arial" panose="020B0604020202020204" pitchFamily="34" charset="0"/>
                <a:cs typeface="Arial" panose="020B0604020202020204" pitchFamily="34" charset="0"/>
              </a:rPr>
              <a:t>Commander les KDM</a:t>
            </a:r>
          </a:p>
          <a:p>
            <a:pPr marL="450215" marR="718820">
              <a:spcBef>
                <a:spcPts val="950"/>
              </a:spcBef>
              <a:spcAft>
                <a:spcPts val="0"/>
              </a:spcAft>
            </a:pPr>
            <a:endParaRPr lang="fr-FR" sz="1800" b="1" i="1" dirty="0">
              <a:latin typeface="Arial" panose="020B0604020202020204" pitchFamily="34" charset="0"/>
              <a:ea typeface="Arial MT"/>
              <a:cs typeface="Arial" panose="020B0604020202020204" pitchFamily="34" charset="0"/>
            </a:endParaRPr>
          </a:p>
          <a:p>
            <a:pPr marL="735965" marR="718820" indent="-285750">
              <a:spcBef>
                <a:spcPts val="950"/>
              </a:spcBef>
              <a:spcAft>
                <a:spcPts val="0"/>
              </a:spcAft>
              <a:buFont typeface="Arial" panose="020B0604020202020204" pitchFamily="34" charset="0"/>
              <a:buChar char="•"/>
            </a:pPr>
            <a:r>
              <a:rPr lang="fr-FR" sz="1800" b="1" dirty="0">
                <a:effectLst/>
                <a:latin typeface="Arial" panose="020B0604020202020204" pitchFamily="34" charset="0"/>
                <a:ea typeface="Arial MT"/>
                <a:cs typeface="Arial" panose="020B0604020202020204" pitchFamily="34" charset="0"/>
              </a:rPr>
              <a:t>Qui valide ma demande de KDM ?</a:t>
            </a:r>
            <a:endParaRPr lang="fr-FR" sz="1800" dirty="0">
              <a:effectLst/>
              <a:latin typeface="Arial" panose="020B0604020202020204" pitchFamily="34" charset="0"/>
              <a:ea typeface="Arial MT"/>
              <a:cs typeface="Arial" panose="020B0604020202020204" pitchFamily="34" charset="0"/>
            </a:endParaRPr>
          </a:p>
          <a:p>
            <a:pPr marR="718820" lvl="0">
              <a:spcBef>
                <a:spcPts val="950"/>
              </a:spcBef>
              <a:spcAft>
                <a:spcPts val="0"/>
              </a:spcAft>
            </a:pPr>
            <a:r>
              <a:rPr lang="fr-FR" sz="1800" dirty="0">
                <a:effectLst/>
                <a:latin typeface="Arial" panose="020B0604020202020204" pitchFamily="34" charset="0"/>
                <a:ea typeface="Arial MT"/>
                <a:cs typeface="Arial" panose="020B0604020202020204" pitchFamily="34" charset="0"/>
              </a:rPr>
              <a:t>Le </a:t>
            </a:r>
            <a:r>
              <a:rPr lang="fr-FR" sz="1800" b="1" dirty="0">
                <a:effectLst/>
                <a:latin typeface="Arial" panose="020B0604020202020204" pitchFamily="34" charset="0"/>
                <a:ea typeface="Arial MT"/>
                <a:cs typeface="Arial" panose="020B0604020202020204" pitchFamily="34" charset="0"/>
              </a:rPr>
              <a:t>distributeur valide </a:t>
            </a:r>
            <a:r>
              <a:rPr lang="fr-FR" sz="1800" dirty="0">
                <a:effectLst/>
                <a:latin typeface="Arial" panose="020B0604020202020204" pitchFamily="34" charset="0"/>
                <a:ea typeface="Arial MT"/>
                <a:cs typeface="Arial" panose="020B0604020202020204" pitchFamily="34" charset="0"/>
              </a:rPr>
              <a:t>la demande de KDM. Vérifiez qu’un DCP est commandé au préalable. </a:t>
            </a:r>
          </a:p>
          <a:p>
            <a:pPr marR="718820" lvl="0">
              <a:spcBef>
                <a:spcPts val="950"/>
              </a:spcBef>
              <a:spcAft>
                <a:spcPts val="0"/>
              </a:spcAft>
            </a:pPr>
            <a:r>
              <a:rPr lang="fr-FR" sz="1800" dirty="0">
                <a:effectLst/>
                <a:latin typeface="Arial" panose="020B0604020202020204" pitchFamily="34" charset="0"/>
                <a:ea typeface="Arial MT"/>
                <a:cs typeface="Arial" panose="020B0604020202020204" pitchFamily="34" charset="0"/>
              </a:rPr>
              <a:t>Sans validation du DCP par la coordination, la KDM ne pourra pas être adressée au distributeur.</a:t>
            </a:r>
          </a:p>
          <a:p>
            <a:pPr marR="718820" lvl="0">
              <a:spcBef>
                <a:spcPts val="950"/>
              </a:spcBef>
              <a:spcAft>
                <a:spcPts val="0"/>
              </a:spcAft>
            </a:pPr>
            <a:r>
              <a:rPr lang="fr-FR" sz="1800" dirty="0">
                <a:latin typeface="Arial" panose="020B0604020202020204" pitchFamily="34" charset="0"/>
                <a:ea typeface="Arial MT"/>
                <a:cs typeface="Arial" panose="020B0604020202020204" pitchFamily="34" charset="0"/>
              </a:rPr>
              <a:t>Merci de commander en amont pour permettre au distributeur de valider la commande.</a:t>
            </a:r>
          </a:p>
          <a:p>
            <a:pPr marR="718820" lvl="0">
              <a:spcBef>
                <a:spcPts val="950"/>
              </a:spcBef>
              <a:spcAft>
                <a:spcPts val="0"/>
              </a:spcAft>
            </a:pPr>
            <a:endParaRPr lang="fr-FR" sz="800" dirty="0">
              <a:effectLst/>
              <a:latin typeface="Arial" panose="020B0604020202020204" pitchFamily="34" charset="0"/>
              <a:ea typeface="Arial MT"/>
              <a:cs typeface="Arial" panose="020B0604020202020204" pitchFamily="34" charset="0"/>
            </a:endParaRPr>
          </a:p>
          <a:p>
            <a:pPr marL="735965" marR="718820" indent="-285750">
              <a:spcBef>
                <a:spcPts val="950"/>
              </a:spcBef>
              <a:spcAft>
                <a:spcPts val="0"/>
              </a:spcAft>
              <a:buFont typeface="Arial" panose="020B0604020202020204" pitchFamily="34" charset="0"/>
              <a:buChar char="•"/>
            </a:pPr>
            <a:r>
              <a:rPr lang="fr-FR" sz="1800" b="1" dirty="0">
                <a:effectLst/>
                <a:latin typeface="Arial" panose="020B0604020202020204" pitchFamily="34" charset="0"/>
                <a:ea typeface="Arial MT"/>
                <a:cs typeface="Arial" panose="020B0604020202020204" pitchFamily="34" charset="0"/>
              </a:rPr>
              <a:t>Quand est envoyée la KDM ?</a:t>
            </a:r>
            <a:endParaRPr lang="fr-FR" sz="1800" dirty="0">
              <a:effectLst/>
              <a:latin typeface="Arial" panose="020B0604020202020204" pitchFamily="34" charset="0"/>
              <a:ea typeface="Arial MT"/>
              <a:cs typeface="Arial" panose="020B0604020202020204" pitchFamily="34" charset="0"/>
            </a:endParaRPr>
          </a:p>
          <a:p>
            <a:pPr marR="718820" lvl="0">
              <a:spcBef>
                <a:spcPts val="950"/>
              </a:spcBef>
              <a:spcAft>
                <a:spcPts val="0"/>
              </a:spcAft>
            </a:pPr>
            <a:r>
              <a:rPr lang="fr-FR" sz="1800" dirty="0">
                <a:effectLst/>
                <a:latin typeface="Arial" panose="020B0604020202020204" pitchFamily="34" charset="0"/>
                <a:ea typeface="Arial MT"/>
                <a:cs typeface="Arial" panose="020B0604020202020204" pitchFamily="34" charset="0"/>
              </a:rPr>
              <a:t>La KDM est envoyée à partir de la demande et après validation du distributeur,</a:t>
            </a:r>
          </a:p>
          <a:p>
            <a:pPr marR="718820" lvl="0">
              <a:spcBef>
                <a:spcPts val="950"/>
              </a:spcBef>
              <a:spcAft>
                <a:spcPts val="0"/>
              </a:spcAft>
            </a:pPr>
            <a:r>
              <a:rPr lang="fr-FR" sz="1800" dirty="0">
                <a:latin typeface="Arial" panose="020B0604020202020204" pitchFamily="34" charset="0"/>
                <a:ea typeface="Arial MT"/>
                <a:cs typeface="Arial" panose="020B0604020202020204" pitchFamily="34" charset="0"/>
              </a:rPr>
              <a:t>Un fichier Excel précisant qui adresse la KDM en fonction des titres est disponible auprès de votre coordination.</a:t>
            </a:r>
            <a:endParaRPr lang="fr-FR" sz="1800" dirty="0">
              <a:effectLst/>
              <a:latin typeface="Arial" panose="020B0604020202020204" pitchFamily="34" charset="0"/>
              <a:ea typeface="Arial MT"/>
              <a:cs typeface="Arial" panose="020B0604020202020204" pitchFamily="34" charset="0"/>
            </a:endParaRPr>
          </a:p>
          <a:p>
            <a:pPr marR="718820" lvl="0">
              <a:spcBef>
                <a:spcPts val="950"/>
              </a:spcBef>
              <a:spcAft>
                <a:spcPts val="0"/>
              </a:spcAft>
            </a:pPr>
            <a:r>
              <a:rPr lang="fr-FR" sz="1800" dirty="0">
                <a:solidFill>
                  <a:srgbClr val="FF0000"/>
                </a:solidFill>
                <a:effectLst/>
                <a:latin typeface="Arial" panose="020B0604020202020204" pitchFamily="34" charset="0"/>
                <a:ea typeface="Arial MT"/>
                <a:cs typeface="Arial" panose="020B0604020202020204" pitchFamily="34" charset="0"/>
              </a:rPr>
              <a:t>Pour les DCP non cryptés, vous devez saisir la période d’exploitation de la même manière que pour les commandes de KDM,</a:t>
            </a:r>
          </a:p>
          <a:p>
            <a:pPr marR="718820" lvl="0">
              <a:spcBef>
                <a:spcPts val="950"/>
              </a:spcBef>
              <a:spcAft>
                <a:spcPts val="0"/>
              </a:spcAft>
            </a:pPr>
            <a:endParaRPr lang="fr-FR" sz="900" dirty="0">
              <a:solidFill>
                <a:srgbClr val="FF0000"/>
              </a:solidFill>
              <a:latin typeface="Arial" panose="020B0604020202020204" pitchFamily="34" charset="0"/>
              <a:ea typeface="Arial MT"/>
              <a:cs typeface="Arial" panose="020B0604020202020204" pitchFamily="34" charset="0"/>
            </a:endParaRPr>
          </a:p>
          <a:p>
            <a:pPr marL="742950" marR="718820" lvl="1" indent="-285750">
              <a:spcBef>
                <a:spcPts val="950"/>
              </a:spcBef>
              <a:buFont typeface="Arial" panose="020B0604020202020204" pitchFamily="34" charset="0"/>
              <a:buChar char="•"/>
            </a:pPr>
            <a:r>
              <a:rPr lang="fr-FR" sz="1800" b="1" dirty="0">
                <a:effectLst/>
                <a:latin typeface="Arial" panose="020B0604020202020204" pitchFamily="34" charset="0"/>
                <a:ea typeface="Arial MT"/>
                <a:cs typeface="Arial" panose="020B0604020202020204" pitchFamily="34" charset="0"/>
              </a:rPr>
              <a:t>Commander uniquement les KDM </a:t>
            </a:r>
            <a:r>
              <a:rPr lang="fr-FR" sz="1800" dirty="0">
                <a:effectLst/>
                <a:latin typeface="Arial" panose="020B0604020202020204" pitchFamily="34" charset="0"/>
                <a:ea typeface="Arial MT"/>
                <a:cs typeface="Arial" panose="020B0604020202020204" pitchFamily="34" charset="0"/>
              </a:rPr>
              <a:t>(vous avez déjà reçu le DCP)</a:t>
            </a:r>
          </a:p>
          <a:p>
            <a:pPr marR="718820">
              <a:spcBef>
                <a:spcPts val="950"/>
              </a:spcBef>
            </a:pPr>
            <a:r>
              <a:rPr lang="fr-FR" sz="1800" dirty="0">
                <a:effectLst/>
                <a:latin typeface="Arial" panose="020B0604020202020204" pitchFamily="34" charset="0"/>
                <a:ea typeface="Arial MT"/>
                <a:cs typeface="Arial" panose="020B0604020202020204" pitchFamily="34" charset="0"/>
              </a:rPr>
              <a:t>Cochez uniquement « KDM » et renseignez, la ou les semaines cinématographiques concernées</a:t>
            </a:r>
            <a:r>
              <a:rPr lang="fr-FR" sz="2200" dirty="0">
                <a:effectLst/>
                <a:latin typeface="Arial" panose="020B0604020202020204" pitchFamily="34" charset="0"/>
                <a:ea typeface="Arial MT"/>
                <a:cs typeface="Arial" panose="020B0604020202020204" pitchFamily="34" charset="0"/>
              </a:rPr>
              <a:t>.</a:t>
            </a:r>
          </a:p>
          <a:p>
            <a:pPr marR="718820" lvl="1">
              <a:spcBef>
                <a:spcPts val="950"/>
              </a:spcBef>
            </a:pPr>
            <a:endParaRPr lang="fr-FR" sz="900" dirty="0">
              <a:effectLst/>
              <a:latin typeface="Arial" panose="020B0604020202020204" pitchFamily="34" charset="0"/>
              <a:ea typeface="Arial MT"/>
              <a:cs typeface="Arial" panose="020B0604020202020204" pitchFamily="34" charset="0"/>
            </a:endParaRPr>
          </a:p>
          <a:p>
            <a:pPr marL="742950" marR="718820" lvl="1" indent="-285750">
              <a:spcBef>
                <a:spcPts val="950"/>
              </a:spcBef>
              <a:buFont typeface="Arial" panose="020B0604020202020204" pitchFamily="34" charset="0"/>
              <a:buChar char="•"/>
            </a:pPr>
            <a:r>
              <a:rPr lang="fr-FR" sz="1800" dirty="0">
                <a:effectLst/>
                <a:latin typeface="Arial" panose="020B0604020202020204" pitchFamily="34" charset="0"/>
                <a:ea typeface="Arial MT"/>
                <a:cs typeface="Arial" panose="020B0604020202020204" pitchFamily="34" charset="0"/>
              </a:rPr>
              <a:t>Cliquez sur « </a:t>
            </a:r>
            <a:r>
              <a:rPr lang="fr-FR" sz="1800" b="1" dirty="0">
                <a:effectLst/>
                <a:latin typeface="Arial" panose="020B0604020202020204" pitchFamily="34" charset="0"/>
                <a:ea typeface="Arial MT"/>
                <a:cs typeface="Arial" panose="020B0604020202020204" pitchFamily="34" charset="0"/>
              </a:rPr>
              <a:t>Annuler</a:t>
            </a:r>
            <a:r>
              <a:rPr lang="fr-FR" sz="1800" dirty="0">
                <a:effectLst/>
                <a:latin typeface="Arial" panose="020B0604020202020204" pitchFamily="34" charset="0"/>
                <a:ea typeface="Arial MT"/>
                <a:cs typeface="Arial" panose="020B0604020202020204" pitchFamily="34" charset="0"/>
              </a:rPr>
              <a:t> » pour annuler une commande de KDM.</a:t>
            </a:r>
          </a:p>
          <a:p>
            <a:pPr marR="718820" lvl="0" algn="just">
              <a:spcBef>
                <a:spcPts val="950"/>
              </a:spcBef>
              <a:spcAft>
                <a:spcPts val="0"/>
              </a:spcAft>
            </a:pPr>
            <a:r>
              <a:rPr lang="fr-FR" sz="1800" dirty="0">
                <a:latin typeface="Arial" panose="020B0604020202020204" pitchFamily="34" charset="0"/>
                <a:ea typeface="Arial MT"/>
                <a:cs typeface="Arial" panose="020B0604020202020204" pitchFamily="34" charset="0"/>
              </a:rPr>
              <a:t> </a:t>
            </a:r>
          </a:p>
          <a:p>
            <a:pPr marR="718820" lvl="0" algn="just">
              <a:spcBef>
                <a:spcPts val="950"/>
              </a:spcBef>
              <a:spcAft>
                <a:spcPts val="0"/>
              </a:spcAft>
            </a:pPr>
            <a:endParaRPr lang="fr-FR" sz="1800" dirty="0">
              <a:effectLst/>
              <a:latin typeface="Arial MT"/>
              <a:ea typeface="Arial MT"/>
              <a:cs typeface="Arial MT"/>
            </a:endParaRPr>
          </a:p>
          <a:p>
            <a:pPr marL="1143000" marR="718820" lvl="2" indent="-228600" algn="just">
              <a:spcBef>
                <a:spcPts val="950"/>
              </a:spcBef>
              <a:spcAft>
                <a:spcPts val="0"/>
              </a:spcAft>
              <a:buFont typeface="Wingdings" panose="05000000000000000000" pitchFamily="2" charset="2"/>
              <a:buChar char=""/>
            </a:pPr>
            <a:endParaRPr lang="fr-FR" sz="1100" dirty="0">
              <a:effectLst/>
              <a:latin typeface="Arial MT"/>
              <a:ea typeface="Arial MT"/>
              <a:cs typeface="Arial MT"/>
            </a:endParaRPr>
          </a:p>
          <a:p>
            <a:endParaRPr lang="fr-FR" dirty="0"/>
          </a:p>
        </p:txBody>
      </p:sp>
      <p:sp>
        <p:nvSpPr>
          <p:cNvPr id="2" name="Espace réservé du numéro de diapositive 1">
            <a:extLst>
              <a:ext uri="{FF2B5EF4-FFF2-40B4-BE49-F238E27FC236}">
                <a16:creationId xmlns:a16="http://schemas.microsoft.com/office/drawing/2014/main" id="{B7E3F818-FB59-04A0-A01D-473042029DFF}"/>
              </a:ext>
            </a:extLst>
          </p:cNvPr>
          <p:cNvSpPr>
            <a:spLocks noGrp="1"/>
          </p:cNvSpPr>
          <p:nvPr>
            <p:ph type="sldNum" sz="quarter" idx="12"/>
          </p:nvPr>
        </p:nvSpPr>
        <p:spPr/>
        <p:txBody>
          <a:bodyPr/>
          <a:lstStyle/>
          <a:p>
            <a:fld id="{52F179AF-9A18-41D9-BAD5-043CEB8A9CF0}" type="slidenum">
              <a:rPr lang="fr-FR" smtClean="0"/>
              <a:t>12</a:t>
            </a:fld>
            <a:endParaRPr lang="fr-FR"/>
          </a:p>
        </p:txBody>
      </p:sp>
    </p:spTree>
    <p:extLst>
      <p:ext uri="{BB962C8B-B14F-4D97-AF65-F5344CB8AC3E}">
        <p14:creationId xmlns:p14="http://schemas.microsoft.com/office/powerpoint/2010/main" val="13332382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6E34278A-4211-908B-9FF4-4980FDF28BCA}"/>
              </a:ext>
            </a:extLst>
          </p:cNvPr>
          <p:cNvPicPr>
            <a:picLocks noChangeAspect="1"/>
          </p:cNvPicPr>
          <p:nvPr/>
        </p:nvPicPr>
        <p:blipFill rotWithShape="1">
          <a:blip r:embed="rId2"/>
          <a:srcRect l="21701" t="23194" r="22656" b="38472"/>
          <a:stretch/>
        </p:blipFill>
        <p:spPr>
          <a:xfrm>
            <a:off x="2876550" y="238124"/>
            <a:ext cx="6105525" cy="2628901"/>
          </a:xfrm>
          <a:prstGeom prst="rect">
            <a:avLst/>
          </a:prstGeom>
        </p:spPr>
      </p:pic>
      <p:sp>
        <p:nvSpPr>
          <p:cNvPr id="4" name="Sous-titre 3">
            <a:extLst>
              <a:ext uri="{FF2B5EF4-FFF2-40B4-BE49-F238E27FC236}">
                <a16:creationId xmlns:a16="http://schemas.microsoft.com/office/drawing/2014/main" id="{C3D32B98-64B2-5987-14E0-BF8E04717809}"/>
              </a:ext>
            </a:extLst>
          </p:cNvPr>
          <p:cNvSpPr>
            <a:spLocks noGrp="1"/>
          </p:cNvSpPr>
          <p:nvPr>
            <p:ph type="subTitle" idx="1"/>
          </p:nvPr>
        </p:nvSpPr>
        <p:spPr/>
        <p:txBody>
          <a:bodyPr/>
          <a:lstStyle/>
          <a:p>
            <a:r>
              <a:rPr lang="fr-FR" dirty="0"/>
              <a:t>Une fois les commandes effectuées, vous pouvez suivre leur avancée sur votre espace : Mon Play</a:t>
            </a:r>
          </a:p>
        </p:txBody>
      </p:sp>
      <p:pic>
        <p:nvPicPr>
          <p:cNvPr id="5" name="Image 4">
            <a:extLst>
              <a:ext uri="{FF2B5EF4-FFF2-40B4-BE49-F238E27FC236}">
                <a16:creationId xmlns:a16="http://schemas.microsoft.com/office/drawing/2014/main" id="{135EB485-A01E-4403-CA65-10423A002C26}"/>
              </a:ext>
            </a:extLst>
          </p:cNvPr>
          <p:cNvPicPr>
            <a:picLocks noChangeAspect="1"/>
          </p:cNvPicPr>
          <p:nvPr/>
        </p:nvPicPr>
        <p:blipFill rotWithShape="1">
          <a:blip r:embed="rId3"/>
          <a:srcRect l="12327" t="12778" r="4340" b="70000"/>
          <a:stretch/>
        </p:blipFill>
        <p:spPr>
          <a:xfrm>
            <a:off x="1962150" y="876300"/>
            <a:ext cx="9144000" cy="1181100"/>
          </a:xfrm>
          <a:prstGeom prst="rect">
            <a:avLst/>
          </a:prstGeom>
        </p:spPr>
      </p:pic>
      <p:sp>
        <p:nvSpPr>
          <p:cNvPr id="6" name="Ellipse 5">
            <a:extLst>
              <a:ext uri="{FF2B5EF4-FFF2-40B4-BE49-F238E27FC236}">
                <a16:creationId xmlns:a16="http://schemas.microsoft.com/office/drawing/2014/main" id="{26AD0259-DBD1-6441-C019-01167B9270A4}"/>
              </a:ext>
            </a:extLst>
          </p:cNvPr>
          <p:cNvSpPr/>
          <p:nvPr/>
        </p:nvSpPr>
        <p:spPr>
          <a:xfrm>
            <a:off x="8534542" y="876300"/>
            <a:ext cx="923783" cy="282905"/>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numéro de diapositive 1">
            <a:extLst>
              <a:ext uri="{FF2B5EF4-FFF2-40B4-BE49-F238E27FC236}">
                <a16:creationId xmlns:a16="http://schemas.microsoft.com/office/drawing/2014/main" id="{7932CA0E-3480-4F39-556F-2E41E2FBD3AD}"/>
              </a:ext>
            </a:extLst>
          </p:cNvPr>
          <p:cNvSpPr>
            <a:spLocks noGrp="1"/>
          </p:cNvSpPr>
          <p:nvPr>
            <p:ph type="sldNum" sz="quarter" idx="12"/>
          </p:nvPr>
        </p:nvSpPr>
        <p:spPr/>
        <p:txBody>
          <a:bodyPr/>
          <a:lstStyle/>
          <a:p>
            <a:fld id="{DF3970AB-8B18-4137-B6BF-48AFC43ED2D8}" type="slidenum">
              <a:rPr lang="fr-FR" smtClean="0"/>
              <a:t>13</a:t>
            </a:fld>
            <a:endParaRPr lang="fr-FR"/>
          </a:p>
        </p:txBody>
      </p:sp>
    </p:spTree>
    <p:extLst>
      <p:ext uri="{BB962C8B-B14F-4D97-AF65-F5344CB8AC3E}">
        <p14:creationId xmlns:p14="http://schemas.microsoft.com/office/powerpoint/2010/main" val="39561148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744C3630-EFBB-5E48-0416-7B9C244533D4}"/>
              </a:ext>
            </a:extLst>
          </p:cNvPr>
          <p:cNvSpPr txBox="1">
            <a:spLocks/>
          </p:cNvSpPr>
          <p:nvPr/>
        </p:nvSpPr>
        <p:spPr>
          <a:xfrm>
            <a:off x="6886575" y="752475"/>
            <a:ext cx="5238750" cy="581977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629285" algn="ctr">
              <a:lnSpc>
                <a:spcPct val="80000"/>
              </a:lnSpc>
              <a:spcBef>
                <a:spcPts val="950"/>
              </a:spcBef>
            </a:pPr>
            <a:endParaRPr lang="fr-FR" sz="1100" dirty="0">
              <a:latin typeface="Arial MT"/>
              <a:ea typeface="Arial MT"/>
              <a:cs typeface="Arial MT"/>
            </a:endParaRPr>
          </a:p>
        </p:txBody>
      </p:sp>
      <p:sp>
        <p:nvSpPr>
          <p:cNvPr id="8" name="Espace réservé du contenu 7">
            <a:extLst>
              <a:ext uri="{FF2B5EF4-FFF2-40B4-BE49-F238E27FC236}">
                <a16:creationId xmlns:a16="http://schemas.microsoft.com/office/drawing/2014/main" id="{460ED55A-701C-4339-875C-E653A4D04B8F}"/>
              </a:ext>
            </a:extLst>
          </p:cNvPr>
          <p:cNvSpPr>
            <a:spLocks noGrp="1"/>
          </p:cNvSpPr>
          <p:nvPr>
            <p:ph sz="half" idx="2"/>
          </p:nvPr>
        </p:nvSpPr>
        <p:spPr>
          <a:xfrm>
            <a:off x="719191" y="1160980"/>
            <a:ext cx="11244209" cy="5477945"/>
          </a:xfrm>
        </p:spPr>
        <p:txBody>
          <a:bodyPr>
            <a:noAutofit/>
          </a:bodyPr>
          <a:lstStyle/>
          <a:p>
            <a:pPr marL="0" lvl="0" indent="0" algn="ctr">
              <a:spcBef>
                <a:spcPts val="385"/>
              </a:spcBef>
              <a:buSzPts val="1100"/>
              <a:buNone/>
              <a:tabLst>
                <a:tab pos="554990" algn="l"/>
              </a:tabLst>
            </a:pPr>
            <a:r>
              <a:rPr lang="fr-FR" sz="1800" b="1" u="sng" dirty="0">
                <a:solidFill>
                  <a:srgbClr val="0000FF"/>
                </a:solidFill>
                <a:latin typeface="Arial" panose="020B0604020202020204" pitchFamily="34" charset="0"/>
                <a:cs typeface="Arial" panose="020B0604020202020204" pitchFamily="34" charset="0"/>
              </a:rPr>
              <a:t>Vous pouvez suivre les commandes de DCP et de KDM sur « mes demandes »</a:t>
            </a:r>
          </a:p>
          <a:p>
            <a:pPr marL="221615" marR="654685" indent="0" algn="just">
              <a:spcBef>
                <a:spcPts val="495"/>
              </a:spcBef>
              <a:spcAft>
                <a:spcPts val="0"/>
              </a:spcAft>
              <a:buNone/>
            </a:pPr>
            <a:r>
              <a:rPr lang="fr-FR" sz="1800" dirty="0">
                <a:effectLst/>
                <a:latin typeface="Arial" panose="020B0604020202020204" pitchFamily="34" charset="0"/>
                <a:ea typeface="Arial MT"/>
                <a:cs typeface="Arial" panose="020B0604020202020204" pitchFamily="34" charset="0"/>
              </a:rPr>
              <a:t> </a:t>
            </a:r>
          </a:p>
          <a:p>
            <a:pPr marL="0" indent="0">
              <a:buNone/>
            </a:pPr>
            <a:r>
              <a:rPr lang="fr-FR" sz="1800" dirty="0">
                <a:latin typeface="Arial" panose="020B0604020202020204" pitchFamily="34" charset="0"/>
                <a:cs typeface="Arial" panose="020B0604020202020204" pitchFamily="34" charset="0"/>
              </a:rPr>
              <a:t>A quoi correspondent les statuts sur l’ensemble de ces suivis ?</a:t>
            </a:r>
          </a:p>
          <a:p>
            <a:r>
              <a:rPr lang="fr-FR" sz="1800" b="1" dirty="0">
                <a:latin typeface="Arial" panose="020B0604020202020204" pitchFamily="34" charset="0"/>
                <a:cs typeface="Arial" panose="020B0604020202020204" pitchFamily="34" charset="0"/>
              </a:rPr>
              <a:t>En attente : </a:t>
            </a:r>
            <a:r>
              <a:rPr lang="fr-FR" sz="1800" dirty="0">
                <a:latin typeface="Arial" panose="020B0604020202020204" pitchFamily="34" charset="0"/>
                <a:cs typeface="Arial" panose="020B0604020202020204" pitchFamily="34" charset="0"/>
              </a:rPr>
              <a:t> en attente de validation de la coordination pour le DCP / du distributeur pour la KDM.</a:t>
            </a:r>
          </a:p>
          <a:p>
            <a:r>
              <a:rPr lang="fr-FR" sz="1800" b="1" dirty="0">
                <a:latin typeface="Arial" panose="020B0604020202020204" pitchFamily="34" charset="0"/>
                <a:cs typeface="Arial" panose="020B0604020202020204" pitchFamily="34" charset="0"/>
              </a:rPr>
              <a:t>Accepté</a:t>
            </a:r>
            <a:r>
              <a:rPr lang="fr-FR" sz="1800" dirty="0">
                <a:latin typeface="Arial" panose="020B0604020202020204" pitchFamily="34" charset="0"/>
                <a:cs typeface="Arial" panose="020B0604020202020204" pitchFamily="34" charset="0"/>
              </a:rPr>
              <a:t> : demande validée par la coordination pour le DCP / par le distributeur pour la KDM.</a:t>
            </a:r>
          </a:p>
          <a:p>
            <a:r>
              <a:rPr lang="fr-FR" sz="1800" b="1" dirty="0">
                <a:latin typeface="Arial" panose="020B0604020202020204" pitchFamily="34" charset="0"/>
                <a:cs typeface="Arial" panose="020B0604020202020204" pitchFamily="34" charset="0"/>
              </a:rPr>
              <a:t>Refusé</a:t>
            </a:r>
            <a:r>
              <a:rPr lang="fr-FR" sz="1800" dirty="0">
                <a:latin typeface="Arial" panose="020B0604020202020204" pitchFamily="34" charset="0"/>
                <a:cs typeface="Arial" panose="020B0604020202020204" pitchFamily="34" charset="0"/>
              </a:rPr>
              <a:t> : demande refusée – elle doit être justifiée dans la barre d’observation prévue.</a:t>
            </a:r>
          </a:p>
          <a:p>
            <a:r>
              <a:rPr lang="fr-FR" sz="1800" b="1" dirty="0">
                <a:latin typeface="Arial" panose="020B0604020202020204" pitchFamily="34" charset="0"/>
                <a:cs typeface="Arial" panose="020B0604020202020204" pitchFamily="34" charset="0"/>
              </a:rPr>
              <a:t>Erreur</a:t>
            </a:r>
            <a:r>
              <a:rPr lang="fr-FR" sz="1800" dirty="0">
                <a:latin typeface="Arial" panose="020B0604020202020204" pitchFamily="34" charset="0"/>
                <a:cs typeface="Arial" panose="020B0604020202020204" pitchFamily="34" charset="0"/>
              </a:rPr>
              <a:t> : Il s’agit d’une indication destinée à signaler un </a:t>
            </a:r>
            <a:r>
              <a:rPr lang="fr-FR" sz="1800" b="1" dirty="0">
                <a:latin typeface="Arial" panose="020B0604020202020204" pitchFamily="34" charset="0"/>
                <a:cs typeface="Arial" panose="020B0604020202020204" pitchFamily="34" charset="0"/>
              </a:rPr>
              <a:t>défaut interne à Deluxe </a:t>
            </a:r>
            <a:r>
              <a:rPr lang="fr-FR" sz="1800" dirty="0">
                <a:latin typeface="Arial" panose="020B0604020202020204" pitchFamily="34" charset="0"/>
                <a:cs typeface="Arial" panose="020B0604020202020204" pitchFamily="34" charset="0"/>
              </a:rPr>
              <a:t>– C’est donc Deluxe qui se charge de la résolution du problème (fichier corrompu, erreur de nommage…) ou bien vous avez fait une </a:t>
            </a:r>
            <a:r>
              <a:rPr lang="fr-FR" sz="1800" b="1" dirty="0">
                <a:latin typeface="Arial" panose="020B0604020202020204" pitchFamily="34" charset="0"/>
                <a:cs typeface="Arial" panose="020B0604020202020204" pitchFamily="34" charset="0"/>
              </a:rPr>
              <a:t>demande en doublon </a:t>
            </a:r>
            <a:r>
              <a:rPr lang="fr-FR" sz="1800" dirty="0">
                <a:latin typeface="Arial" panose="020B0604020202020204" pitchFamily="34" charset="0"/>
                <a:cs typeface="Arial" panose="020B0604020202020204" pitchFamily="34" charset="0"/>
              </a:rPr>
              <a:t>sur une période qui se chevauche.</a:t>
            </a:r>
          </a:p>
          <a:p>
            <a:r>
              <a:rPr lang="fr-FR" sz="1800" b="1" dirty="0">
                <a:latin typeface="Arial" panose="020B0604020202020204" pitchFamily="34" charset="0"/>
                <a:cs typeface="Arial" panose="020B0604020202020204" pitchFamily="34" charset="0"/>
              </a:rPr>
              <a:t>En traitement :</a:t>
            </a:r>
            <a:r>
              <a:rPr lang="fr-FR" sz="1800" dirty="0">
                <a:latin typeface="Arial" panose="020B0604020202020204" pitchFamily="34" charset="0"/>
                <a:cs typeface="Arial" panose="020B0604020202020204" pitchFamily="34" charset="0"/>
              </a:rPr>
              <a:t> la demande de DCP passera au statut envoyé maximum 30 jours avant le début de la période de programmation =&gt; une barre de progression du chargement s’affiche.</a:t>
            </a:r>
          </a:p>
          <a:p>
            <a:r>
              <a:rPr lang="fr-FR" sz="1800" b="1" dirty="0">
                <a:latin typeface="Arial" panose="020B0604020202020204" pitchFamily="34" charset="0"/>
                <a:cs typeface="Arial" panose="020B0604020202020204" pitchFamily="34" charset="0"/>
              </a:rPr>
              <a:t>Envoyé</a:t>
            </a:r>
            <a:r>
              <a:rPr lang="fr-FR" sz="1800" dirty="0">
                <a:latin typeface="Arial" panose="020B0604020202020204" pitchFamily="34" charset="0"/>
                <a:cs typeface="Arial" panose="020B0604020202020204" pitchFamily="34" charset="0"/>
              </a:rPr>
              <a:t> : le matériel a été envoyé.</a:t>
            </a:r>
          </a:p>
          <a:p>
            <a:r>
              <a:rPr lang="fr-FR" sz="1800" b="1" dirty="0">
                <a:latin typeface="Arial" panose="020B0604020202020204" pitchFamily="34" charset="0"/>
                <a:cs typeface="Arial" panose="020B0604020202020204" pitchFamily="34" charset="0"/>
              </a:rPr>
              <a:t>Complété</a:t>
            </a:r>
            <a:r>
              <a:rPr lang="fr-FR" sz="1800" dirty="0">
                <a:latin typeface="Arial" panose="020B0604020202020204" pitchFamily="34" charset="0"/>
                <a:cs typeface="Arial" panose="020B0604020202020204" pitchFamily="34" charset="0"/>
              </a:rPr>
              <a:t> : la demande a été exécutée – le DCP est livré, la KDM est reçue.</a:t>
            </a:r>
          </a:p>
          <a:p>
            <a:r>
              <a:rPr lang="fr-FR" sz="1800" b="1" dirty="0">
                <a:latin typeface="Arial" panose="020B0604020202020204" pitchFamily="34" charset="0"/>
                <a:cs typeface="Arial" panose="020B0604020202020204" pitchFamily="34" charset="0"/>
              </a:rPr>
              <a:t>En attente d’annulation :</a:t>
            </a:r>
            <a:r>
              <a:rPr lang="fr-FR" sz="1800" dirty="0">
                <a:latin typeface="Arial" panose="020B0604020202020204" pitchFamily="34" charset="0"/>
                <a:cs typeface="Arial" panose="020B0604020202020204" pitchFamily="34" charset="0"/>
              </a:rPr>
              <a:t> l’annulation n’est pas encore validée.</a:t>
            </a:r>
          </a:p>
          <a:p>
            <a:r>
              <a:rPr lang="fr-FR" sz="1800" b="1" dirty="0">
                <a:latin typeface="Arial" panose="020B0604020202020204" pitchFamily="34" charset="0"/>
                <a:cs typeface="Arial" panose="020B0604020202020204" pitchFamily="34" charset="0"/>
              </a:rPr>
              <a:t>Annulé</a:t>
            </a:r>
            <a:r>
              <a:rPr lang="fr-FR" sz="1800" dirty="0">
                <a:latin typeface="Arial" panose="020B0604020202020204" pitchFamily="34" charset="0"/>
                <a:cs typeface="Arial" panose="020B0604020202020204" pitchFamily="34" charset="0"/>
              </a:rPr>
              <a:t> : la demande d’annulation a été validée.</a:t>
            </a:r>
          </a:p>
          <a:p>
            <a:r>
              <a:rPr lang="fr-FR" sz="1800" b="1" dirty="0">
                <a:latin typeface="Arial" panose="020B0604020202020204" pitchFamily="34" charset="0"/>
                <a:cs typeface="Arial" panose="020B0604020202020204" pitchFamily="34" charset="0"/>
              </a:rPr>
              <a:t>Echec d’annulation :</a:t>
            </a:r>
            <a:r>
              <a:rPr lang="fr-FR" sz="1800" dirty="0">
                <a:latin typeface="Arial" panose="020B0604020202020204" pitchFamily="34" charset="0"/>
                <a:cs typeface="Arial" panose="020B0604020202020204" pitchFamily="34" charset="0"/>
              </a:rPr>
              <a:t> la demande d’annulation arrive plus tard que la réalisation de la demande.</a:t>
            </a:r>
          </a:p>
        </p:txBody>
      </p:sp>
      <p:pic>
        <p:nvPicPr>
          <p:cNvPr id="9" name="Espace réservé du contenu 8">
            <a:extLst>
              <a:ext uri="{FF2B5EF4-FFF2-40B4-BE49-F238E27FC236}">
                <a16:creationId xmlns:a16="http://schemas.microsoft.com/office/drawing/2014/main" id="{424AFC6D-D644-600E-5EDF-7415EEE6268B}"/>
              </a:ext>
            </a:extLst>
          </p:cNvPr>
          <p:cNvPicPr>
            <a:picLocks noGrp="1" noChangeAspect="1"/>
          </p:cNvPicPr>
          <p:nvPr>
            <p:ph sz="half" idx="1"/>
          </p:nvPr>
        </p:nvPicPr>
        <p:blipFill rotWithShape="1">
          <a:blip r:embed="rId2"/>
          <a:srcRect l="22043" t="24201" r="22961" b="63942"/>
          <a:stretch/>
        </p:blipFill>
        <p:spPr>
          <a:xfrm>
            <a:off x="2847225" y="219075"/>
            <a:ext cx="6086475" cy="762634"/>
          </a:xfrm>
          <a:prstGeom prst="rect">
            <a:avLst/>
          </a:prstGeom>
        </p:spPr>
      </p:pic>
      <p:sp>
        <p:nvSpPr>
          <p:cNvPr id="2" name="Espace réservé du numéro de diapositive 1">
            <a:extLst>
              <a:ext uri="{FF2B5EF4-FFF2-40B4-BE49-F238E27FC236}">
                <a16:creationId xmlns:a16="http://schemas.microsoft.com/office/drawing/2014/main" id="{C9C150F7-9DB0-C632-38A8-0F81FD44865F}"/>
              </a:ext>
            </a:extLst>
          </p:cNvPr>
          <p:cNvSpPr>
            <a:spLocks noGrp="1"/>
          </p:cNvSpPr>
          <p:nvPr>
            <p:ph type="sldNum" sz="quarter" idx="12"/>
          </p:nvPr>
        </p:nvSpPr>
        <p:spPr/>
        <p:txBody>
          <a:bodyPr/>
          <a:lstStyle/>
          <a:p>
            <a:fld id="{52F179AF-9A18-41D9-BAD5-043CEB8A9CF0}" type="slidenum">
              <a:rPr lang="fr-FR" smtClean="0"/>
              <a:t>14</a:t>
            </a:fld>
            <a:endParaRPr lang="fr-FR"/>
          </a:p>
        </p:txBody>
      </p:sp>
    </p:spTree>
    <p:extLst>
      <p:ext uri="{BB962C8B-B14F-4D97-AF65-F5344CB8AC3E}">
        <p14:creationId xmlns:p14="http://schemas.microsoft.com/office/powerpoint/2010/main" val="17745235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C0572F41-4438-8CAB-514D-C52DDF910C2B}"/>
              </a:ext>
            </a:extLst>
          </p:cNvPr>
          <p:cNvSpPr>
            <a:spLocks noGrp="1"/>
          </p:cNvSpPr>
          <p:nvPr>
            <p:ph type="sldNum" sz="quarter" idx="12"/>
          </p:nvPr>
        </p:nvSpPr>
        <p:spPr/>
        <p:txBody>
          <a:bodyPr/>
          <a:lstStyle/>
          <a:p>
            <a:fld id="{52F179AF-9A18-41D9-BAD5-043CEB8A9CF0}" type="slidenum">
              <a:rPr lang="fr-FR" smtClean="0"/>
              <a:t>15</a:t>
            </a:fld>
            <a:endParaRPr lang="fr-FR"/>
          </a:p>
        </p:txBody>
      </p:sp>
      <p:sp>
        <p:nvSpPr>
          <p:cNvPr id="8" name="ZoneTexte 7">
            <a:extLst>
              <a:ext uri="{FF2B5EF4-FFF2-40B4-BE49-F238E27FC236}">
                <a16:creationId xmlns:a16="http://schemas.microsoft.com/office/drawing/2014/main" id="{1222AEF6-C255-0F60-7390-0EDEAF2D4B7C}"/>
              </a:ext>
            </a:extLst>
          </p:cNvPr>
          <p:cNvSpPr txBox="1"/>
          <p:nvPr/>
        </p:nvSpPr>
        <p:spPr>
          <a:xfrm>
            <a:off x="425450" y="581720"/>
            <a:ext cx="11341100" cy="5078313"/>
          </a:xfrm>
          <a:prstGeom prst="rect">
            <a:avLst/>
          </a:prstGeom>
          <a:noFill/>
        </p:spPr>
        <p:txBody>
          <a:bodyPr wrap="square" rtlCol="0" anchor="ctr">
            <a:spAutoFit/>
          </a:bodyPr>
          <a:lstStyle/>
          <a:p>
            <a:pPr algn="ctr">
              <a:lnSpc>
                <a:spcPct val="90000"/>
              </a:lnSpc>
              <a:spcBef>
                <a:spcPct val="0"/>
              </a:spcBef>
            </a:pPr>
            <a:r>
              <a:rPr lang="fr-FR" sz="2000" b="1" u="sng" dirty="0">
                <a:solidFill>
                  <a:srgbClr val="0000FF"/>
                </a:solidFill>
                <a:latin typeface="Arial" panose="020B0604020202020204" pitchFamily="34" charset="0"/>
                <a:cs typeface="Arial" panose="020B0604020202020204" pitchFamily="34" charset="0"/>
              </a:rPr>
              <a:t>Mémo : Processus de Commande et Validation</a:t>
            </a:r>
          </a:p>
          <a:p>
            <a:endParaRPr lang="fr-FR" dirty="0"/>
          </a:p>
          <a:p>
            <a:r>
              <a:rPr lang="fr-FR" b="1" dirty="0"/>
              <a:t>1. Exploitant :</a:t>
            </a:r>
            <a:endParaRPr lang="fr-FR" dirty="0"/>
          </a:p>
          <a:p>
            <a:pPr lvl="0"/>
            <a:r>
              <a:rPr lang="fr-FR" b="1" dirty="0"/>
              <a:t>A faire en tout premier - Commande du DCP :</a:t>
            </a:r>
            <a:r>
              <a:rPr lang="fr-FR" dirty="0"/>
              <a:t> L'exploitant initie la commande du DCP en renseignant la date de début de la </a:t>
            </a:r>
            <a:r>
              <a:rPr lang="fr-FR" dirty="0">
                <a:solidFill>
                  <a:srgbClr val="0070C0"/>
                </a:solidFill>
              </a:rPr>
              <a:t>période de programmation</a:t>
            </a:r>
            <a:r>
              <a:rPr lang="fr-FR" dirty="0"/>
              <a:t>.</a:t>
            </a:r>
          </a:p>
          <a:p>
            <a:pPr lvl="0"/>
            <a:endParaRPr lang="fr-FR" dirty="0"/>
          </a:p>
          <a:p>
            <a:r>
              <a:rPr lang="fr-FR" b="1" dirty="0"/>
              <a:t>2. Coordination :</a:t>
            </a:r>
            <a:endParaRPr lang="fr-FR" dirty="0"/>
          </a:p>
          <a:p>
            <a:pPr lvl="0"/>
            <a:r>
              <a:rPr lang="fr-FR" b="1" dirty="0"/>
              <a:t>Validation de la commande :</a:t>
            </a:r>
            <a:r>
              <a:rPr lang="fr-FR" dirty="0"/>
              <a:t> Une fois validée, le DCP est envoyé par Deluxe environ 30 jours avant le début de la </a:t>
            </a:r>
            <a:r>
              <a:rPr lang="fr-FR" dirty="0">
                <a:solidFill>
                  <a:srgbClr val="0070C0"/>
                </a:solidFill>
              </a:rPr>
              <a:t>période de programmation </a:t>
            </a:r>
            <a:r>
              <a:rPr lang="fr-FR" dirty="0"/>
              <a:t>indiquée par l'exploitant.</a:t>
            </a:r>
          </a:p>
          <a:p>
            <a:pPr lvl="0"/>
            <a:endParaRPr lang="fr-FR" dirty="0"/>
          </a:p>
          <a:p>
            <a:r>
              <a:rPr lang="fr-FR" b="1" dirty="0"/>
              <a:t>3. Distributeur :</a:t>
            </a:r>
            <a:endParaRPr lang="fr-FR" dirty="0"/>
          </a:p>
          <a:p>
            <a:pPr lvl="0"/>
            <a:r>
              <a:rPr lang="fr-FR" b="1" dirty="0"/>
              <a:t>Consultation :</a:t>
            </a:r>
            <a:r>
              <a:rPr lang="fr-FR" dirty="0"/>
              <a:t> Le distributeur reçoit l’information de validation mais est uniquement consultatif à ce stade.</a:t>
            </a:r>
          </a:p>
          <a:p>
            <a:pPr lvl="0"/>
            <a:endParaRPr lang="fr-FR" dirty="0"/>
          </a:p>
          <a:p>
            <a:r>
              <a:rPr lang="fr-FR" b="1" dirty="0"/>
              <a:t>Commandes de KDM</a:t>
            </a:r>
            <a:endParaRPr lang="fr-FR" dirty="0"/>
          </a:p>
          <a:p>
            <a:pPr lvl="0"/>
            <a:r>
              <a:rPr lang="fr-FR" b="1" dirty="0"/>
              <a:t>Exploitant commande les KDM :</a:t>
            </a:r>
            <a:r>
              <a:rPr lang="fr-FR" dirty="0"/>
              <a:t> Après la commande du DCP, les demandes de KDM sont directement envoyées au distributeur.</a:t>
            </a:r>
          </a:p>
          <a:p>
            <a:pPr lvl="0"/>
            <a:r>
              <a:rPr lang="fr-FR" b="1" dirty="0"/>
              <a:t>Validation :</a:t>
            </a:r>
            <a:r>
              <a:rPr lang="fr-FR" dirty="0"/>
              <a:t> Le distributeur valide ou non les commandes de KDM. Il est crucial de bien indiquer les </a:t>
            </a:r>
            <a:r>
              <a:rPr lang="fr-FR" b="1" dirty="0">
                <a:solidFill>
                  <a:srgbClr val="7030A0"/>
                </a:solidFill>
              </a:rPr>
              <a:t>périodes d’exploitation </a:t>
            </a:r>
            <a:r>
              <a:rPr lang="fr-FR" dirty="0"/>
              <a:t>réelles lors de la commande.</a:t>
            </a:r>
          </a:p>
        </p:txBody>
      </p:sp>
    </p:spTree>
    <p:extLst>
      <p:ext uri="{BB962C8B-B14F-4D97-AF65-F5344CB8AC3E}">
        <p14:creationId xmlns:p14="http://schemas.microsoft.com/office/powerpoint/2010/main" val="17061502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D85BD0-EDB7-770C-8B8E-43859B984E1C}"/>
            </a:ext>
          </a:extLst>
        </p:cNvPr>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AA04EF68-580C-577E-E4F7-F59448D08944}"/>
              </a:ext>
            </a:extLst>
          </p:cNvPr>
          <p:cNvSpPr>
            <a:spLocks noGrp="1"/>
          </p:cNvSpPr>
          <p:nvPr>
            <p:ph type="sldNum" sz="quarter" idx="12"/>
          </p:nvPr>
        </p:nvSpPr>
        <p:spPr/>
        <p:txBody>
          <a:bodyPr/>
          <a:lstStyle/>
          <a:p>
            <a:fld id="{52F179AF-9A18-41D9-BAD5-043CEB8A9CF0}" type="slidenum">
              <a:rPr lang="fr-FR" smtClean="0"/>
              <a:t>16</a:t>
            </a:fld>
            <a:endParaRPr lang="fr-FR"/>
          </a:p>
        </p:txBody>
      </p:sp>
      <p:sp>
        <p:nvSpPr>
          <p:cNvPr id="8" name="ZoneTexte 7">
            <a:extLst>
              <a:ext uri="{FF2B5EF4-FFF2-40B4-BE49-F238E27FC236}">
                <a16:creationId xmlns:a16="http://schemas.microsoft.com/office/drawing/2014/main" id="{A169CD29-131A-75C9-34FE-5F39E91674AF}"/>
              </a:ext>
            </a:extLst>
          </p:cNvPr>
          <p:cNvSpPr txBox="1"/>
          <p:nvPr/>
        </p:nvSpPr>
        <p:spPr>
          <a:xfrm>
            <a:off x="635000" y="1263650"/>
            <a:ext cx="10528300" cy="3693319"/>
          </a:xfrm>
          <a:prstGeom prst="rect">
            <a:avLst/>
          </a:prstGeom>
          <a:noFill/>
        </p:spPr>
        <p:txBody>
          <a:bodyPr wrap="square" rtlCol="0">
            <a:spAutoFit/>
          </a:bodyPr>
          <a:lstStyle/>
          <a:p>
            <a:pPr lvl="0"/>
            <a:r>
              <a:rPr lang="fr-FR" b="1"/>
              <a:t>DCP </a:t>
            </a:r>
            <a:r>
              <a:rPr lang="fr-FR" b="1" dirty="0"/>
              <a:t>:</a:t>
            </a:r>
            <a:r>
              <a:rPr lang="fr-FR" dirty="0"/>
              <a:t> Une seule commande est nécessaire, validée par la coordination.</a:t>
            </a:r>
          </a:p>
          <a:p>
            <a:pPr lvl="0"/>
            <a:r>
              <a:rPr lang="fr-FR" b="1" dirty="0"/>
              <a:t>KDM :</a:t>
            </a:r>
            <a:r>
              <a:rPr lang="fr-FR" dirty="0"/>
              <a:t> Le distributeur décide de la validation (attention aux </a:t>
            </a:r>
            <a:r>
              <a:rPr lang="fr-FR" b="1" dirty="0">
                <a:solidFill>
                  <a:srgbClr val="7030A0"/>
                </a:solidFill>
              </a:rPr>
              <a:t>périodes d’exploitation </a:t>
            </a:r>
            <a:r>
              <a:rPr lang="fr-FR" dirty="0"/>
              <a:t>incohérentes avec la réalité des séances prévues),  vous pouvez faire autant de commandes de KDM que nécessaire.</a:t>
            </a:r>
          </a:p>
          <a:p>
            <a:pPr lvl="0"/>
            <a:endParaRPr lang="fr-FR" dirty="0"/>
          </a:p>
          <a:p>
            <a:r>
              <a:rPr lang="fr-FR" b="1" dirty="0"/>
              <a:t>Définition des Périodes</a:t>
            </a:r>
            <a:endParaRPr lang="fr-FR" dirty="0"/>
          </a:p>
          <a:p>
            <a:pPr lvl="0"/>
            <a:r>
              <a:rPr lang="fr-FR" dirty="0">
                <a:solidFill>
                  <a:srgbClr val="0070C0"/>
                </a:solidFill>
              </a:rPr>
              <a:t>Période de programmation</a:t>
            </a:r>
            <a:r>
              <a:rPr lang="fr-FR" b="1" dirty="0"/>
              <a:t> (DCP) :</a:t>
            </a:r>
            <a:endParaRPr lang="fr-FR" dirty="0"/>
          </a:p>
          <a:p>
            <a:pPr lvl="1"/>
            <a:r>
              <a:rPr lang="fr-FR" dirty="0"/>
              <a:t>Fenêtre globale de programmation, souvent longue, par exemple un trimestre.</a:t>
            </a:r>
          </a:p>
          <a:p>
            <a:pPr lvl="1"/>
            <a:r>
              <a:rPr lang="fr-FR" dirty="0"/>
              <a:t>C’est la durée totale durant laquelle le film peut être exploité.</a:t>
            </a:r>
          </a:p>
          <a:p>
            <a:pPr lvl="0"/>
            <a:r>
              <a:rPr lang="fr-FR" b="1" dirty="0">
                <a:solidFill>
                  <a:srgbClr val="7030A0"/>
                </a:solidFill>
              </a:rPr>
              <a:t>Période d’exploitation </a:t>
            </a:r>
            <a:r>
              <a:rPr lang="fr-FR" b="1" dirty="0"/>
              <a:t>(KDM) :</a:t>
            </a:r>
            <a:endParaRPr lang="fr-FR" dirty="0"/>
          </a:p>
          <a:p>
            <a:pPr lvl="1"/>
            <a:r>
              <a:rPr lang="fr-FR" dirty="0"/>
              <a:t>Située à l’intérieur de la période de programmation.</a:t>
            </a:r>
          </a:p>
          <a:p>
            <a:pPr lvl="1"/>
            <a:r>
              <a:rPr lang="fr-FR" dirty="0"/>
              <a:t>Elle correspond aux semaines cinématographiques effectives (au moins une séance par semaine).</a:t>
            </a:r>
          </a:p>
          <a:p>
            <a:pPr lvl="1"/>
            <a:r>
              <a:rPr lang="fr-FR" dirty="0"/>
              <a:t>Cette période peut être continue ou discontinue (par exemple, une semaine d'exploitation, suivie d'une pause, puis reprise).</a:t>
            </a:r>
          </a:p>
        </p:txBody>
      </p:sp>
      <p:sp>
        <p:nvSpPr>
          <p:cNvPr id="4" name="ZoneTexte 3">
            <a:extLst>
              <a:ext uri="{FF2B5EF4-FFF2-40B4-BE49-F238E27FC236}">
                <a16:creationId xmlns:a16="http://schemas.microsoft.com/office/drawing/2014/main" id="{E1372A2F-387F-E583-0A64-50E18604260D}"/>
              </a:ext>
            </a:extLst>
          </p:cNvPr>
          <p:cNvSpPr txBox="1"/>
          <p:nvPr/>
        </p:nvSpPr>
        <p:spPr>
          <a:xfrm>
            <a:off x="2578100" y="337184"/>
            <a:ext cx="6096000" cy="341632"/>
          </a:xfrm>
          <a:prstGeom prst="rect">
            <a:avLst/>
          </a:prstGeom>
          <a:noFill/>
        </p:spPr>
        <p:txBody>
          <a:bodyPr wrap="square">
            <a:spAutoFit/>
          </a:bodyPr>
          <a:lstStyle/>
          <a:p>
            <a:pPr algn="ctr">
              <a:lnSpc>
                <a:spcPct val="90000"/>
              </a:lnSpc>
              <a:spcBef>
                <a:spcPct val="0"/>
              </a:spcBef>
            </a:pPr>
            <a:r>
              <a:rPr lang="fr-FR" sz="1800" b="1" u="sng" dirty="0">
                <a:solidFill>
                  <a:srgbClr val="0000FF"/>
                </a:solidFill>
                <a:latin typeface="Arial" panose="020B0604020202020204" pitchFamily="34" charset="0"/>
                <a:cs typeface="Arial" panose="020B0604020202020204" pitchFamily="34" charset="0"/>
              </a:rPr>
              <a:t>Mémo : Processus de Commande et Validation</a:t>
            </a:r>
          </a:p>
        </p:txBody>
      </p:sp>
    </p:spTree>
    <p:extLst>
      <p:ext uri="{BB962C8B-B14F-4D97-AF65-F5344CB8AC3E}">
        <p14:creationId xmlns:p14="http://schemas.microsoft.com/office/powerpoint/2010/main" val="31169305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744C3630-EFBB-5E48-0416-7B9C244533D4}"/>
              </a:ext>
            </a:extLst>
          </p:cNvPr>
          <p:cNvSpPr txBox="1">
            <a:spLocks/>
          </p:cNvSpPr>
          <p:nvPr/>
        </p:nvSpPr>
        <p:spPr>
          <a:xfrm>
            <a:off x="6886575" y="752475"/>
            <a:ext cx="5238750" cy="581977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629285" algn="ctr">
              <a:lnSpc>
                <a:spcPct val="80000"/>
              </a:lnSpc>
              <a:spcBef>
                <a:spcPts val="950"/>
              </a:spcBef>
            </a:pPr>
            <a:endParaRPr lang="fr-FR" sz="1100" dirty="0">
              <a:latin typeface="Arial MT"/>
              <a:ea typeface="Arial MT"/>
              <a:cs typeface="Arial MT"/>
            </a:endParaRPr>
          </a:p>
        </p:txBody>
      </p:sp>
      <p:sp>
        <p:nvSpPr>
          <p:cNvPr id="8" name="Espace réservé du contenu 7">
            <a:extLst>
              <a:ext uri="{FF2B5EF4-FFF2-40B4-BE49-F238E27FC236}">
                <a16:creationId xmlns:a16="http://schemas.microsoft.com/office/drawing/2014/main" id="{460ED55A-701C-4339-875C-E653A4D04B8F}"/>
              </a:ext>
            </a:extLst>
          </p:cNvPr>
          <p:cNvSpPr>
            <a:spLocks noGrp="1"/>
          </p:cNvSpPr>
          <p:nvPr>
            <p:ph sz="half" idx="2"/>
          </p:nvPr>
        </p:nvSpPr>
        <p:spPr>
          <a:xfrm>
            <a:off x="945222" y="585627"/>
            <a:ext cx="11018178" cy="6053298"/>
          </a:xfrm>
        </p:spPr>
        <p:txBody>
          <a:bodyPr>
            <a:noAutofit/>
          </a:bodyPr>
          <a:lstStyle/>
          <a:p>
            <a:pPr marL="0" lvl="0" indent="0" algn="ctr">
              <a:spcBef>
                <a:spcPts val="385"/>
              </a:spcBef>
              <a:buSzPts val="1100"/>
              <a:buNone/>
              <a:tabLst>
                <a:tab pos="554990" algn="l"/>
              </a:tabLst>
            </a:pPr>
            <a:r>
              <a:rPr lang="fr-FR" sz="1600" b="1" u="sng" dirty="0">
                <a:solidFill>
                  <a:srgbClr val="0000FF"/>
                </a:solidFill>
                <a:latin typeface="Arial" panose="020B0604020202020204" pitchFamily="34" charset="0"/>
                <a:cs typeface="Arial" panose="020B0604020202020204" pitchFamily="34" charset="0"/>
              </a:rPr>
              <a:t>Vous pouvez suivre la livraison des DCP sur « Deluxe livraison » puis « DCP » </a:t>
            </a:r>
            <a:endParaRPr lang="fr-FR" sz="1600" b="1" dirty="0">
              <a:effectLst/>
              <a:latin typeface="Arial" panose="020B0604020202020204" pitchFamily="34" charset="0"/>
              <a:ea typeface="Arial MT"/>
              <a:cs typeface="Arial" panose="020B0604020202020204" pitchFamily="34" charset="0"/>
            </a:endParaRPr>
          </a:p>
          <a:p>
            <a:pPr marL="0" indent="0">
              <a:buNone/>
            </a:pPr>
            <a:endParaRPr lang="fr-FR" sz="1600" dirty="0">
              <a:latin typeface="Arial" panose="020B0604020202020204" pitchFamily="34" charset="0"/>
              <a:cs typeface="Arial" panose="020B0604020202020204" pitchFamily="34" charset="0"/>
            </a:endParaRPr>
          </a:p>
        </p:txBody>
      </p:sp>
      <p:sp>
        <p:nvSpPr>
          <p:cNvPr id="2" name="Espace réservé du numéro de diapositive 1">
            <a:extLst>
              <a:ext uri="{FF2B5EF4-FFF2-40B4-BE49-F238E27FC236}">
                <a16:creationId xmlns:a16="http://schemas.microsoft.com/office/drawing/2014/main" id="{7D4526B5-514B-0AFD-7E93-EB8E49652346}"/>
              </a:ext>
            </a:extLst>
          </p:cNvPr>
          <p:cNvSpPr>
            <a:spLocks noGrp="1"/>
          </p:cNvSpPr>
          <p:nvPr>
            <p:ph type="sldNum" sz="quarter" idx="12"/>
          </p:nvPr>
        </p:nvSpPr>
        <p:spPr/>
        <p:txBody>
          <a:bodyPr/>
          <a:lstStyle/>
          <a:p>
            <a:fld id="{52F179AF-9A18-41D9-BAD5-043CEB8A9CF0}" type="slidenum">
              <a:rPr lang="fr-FR" smtClean="0"/>
              <a:t>17</a:t>
            </a:fld>
            <a:endParaRPr lang="fr-FR"/>
          </a:p>
        </p:txBody>
      </p:sp>
      <p:pic>
        <p:nvPicPr>
          <p:cNvPr id="4" name="Image 3" descr="Une image contenant texte, capture d’écran, nombre, Page web&#10;&#10;Le contenu généré par l’IA peut être incorrect.">
            <a:extLst>
              <a:ext uri="{FF2B5EF4-FFF2-40B4-BE49-F238E27FC236}">
                <a16:creationId xmlns:a16="http://schemas.microsoft.com/office/drawing/2014/main" id="{EEA52B10-5C52-5DC2-6D86-473D768331D8}"/>
              </a:ext>
            </a:extLst>
          </p:cNvPr>
          <p:cNvPicPr>
            <a:picLocks noChangeAspect="1"/>
          </p:cNvPicPr>
          <p:nvPr/>
        </p:nvPicPr>
        <p:blipFill>
          <a:blip r:embed="rId2">
            <a:extLst>
              <a:ext uri="{28A0092B-C50C-407E-A947-70E740481C1C}">
                <a14:useLocalDpi xmlns:a14="http://schemas.microsoft.com/office/drawing/2010/main" val="0"/>
              </a:ext>
            </a:extLst>
          </a:blip>
          <a:srcRect b="8973"/>
          <a:stretch>
            <a:fillRect/>
          </a:stretch>
        </p:blipFill>
        <p:spPr>
          <a:xfrm>
            <a:off x="2790944" y="937649"/>
            <a:ext cx="6391156" cy="5418701"/>
          </a:xfrm>
          <a:prstGeom prst="rect">
            <a:avLst/>
          </a:prstGeom>
        </p:spPr>
      </p:pic>
    </p:spTree>
    <p:extLst>
      <p:ext uri="{BB962C8B-B14F-4D97-AF65-F5344CB8AC3E}">
        <p14:creationId xmlns:p14="http://schemas.microsoft.com/office/powerpoint/2010/main" val="17181235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Une image contenant texte, capture d’écran, nombre, Page web&#10;&#10;Le contenu généré par l’IA peut être incorrect.">
            <a:extLst>
              <a:ext uri="{FF2B5EF4-FFF2-40B4-BE49-F238E27FC236}">
                <a16:creationId xmlns:a16="http://schemas.microsoft.com/office/drawing/2014/main" id="{A258C07A-C7FE-1550-AFF7-5187445C4EAB}"/>
              </a:ext>
            </a:extLst>
          </p:cNvPr>
          <p:cNvPicPr>
            <a:picLocks noChangeAspect="1"/>
          </p:cNvPicPr>
          <p:nvPr/>
        </p:nvPicPr>
        <p:blipFill>
          <a:blip r:embed="rId2">
            <a:extLst>
              <a:ext uri="{28A0092B-C50C-407E-A947-70E740481C1C}">
                <a14:useLocalDpi xmlns:a14="http://schemas.microsoft.com/office/drawing/2010/main" val="0"/>
              </a:ext>
            </a:extLst>
          </a:blip>
          <a:srcRect b="8973"/>
          <a:stretch>
            <a:fillRect/>
          </a:stretch>
        </p:blipFill>
        <p:spPr>
          <a:xfrm>
            <a:off x="371136" y="1681492"/>
            <a:ext cx="5092118" cy="4317320"/>
          </a:xfrm>
          <a:prstGeom prst="rect">
            <a:avLst/>
          </a:prstGeom>
        </p:spPr>
      </p:pic>
      <p:pic>
        <p:nvPicPr>
          <p:cNvPr id="2" name="Image 1">
            <a:extLst>
              <a:ext uri="{FF2B5EF4-FFF2-40B4-BE49-F238E27FC236}">
                <a16:creationId xmlns:a16="http://schemas.microsoft.com/office/drawing/2014/main" id="{923DAC47-EAFB-63A0-EDEF-43A57DFF6B94}"/>
              </a:ext>
            </a:extLst>
          </p:cNvPr>
          <p:cNvPicPr>
            <a:picLocks noChangeAspect="1"/>
          </p:cNvPicPr>
          <p:nvPr/>
        </p:nvPicPr>
        <p:blipFill>
          <a:blip r:embed="rId3"/>
          <a:stretch>
            <a:fillRect/>
          </a:stretch>
        </p:blipFill>
        <p:spPr>
          <a:xfrm>
            <a:off x="6153942" y="1552575"/>
            <a:ext cx="5802485" cy="5197459"/>
          </a:xfrm>
          <a:prstGeom prst="rect">
            <a:avLst/>
          </a:prstGeom>
        </p:spPr>
      </p:pic>
      <p:pic>
        <p:nvPicPr>
          <p:cNvPr id="4" name="Image 3">
            <a:extLst>
              <a:ext uri="{FF2B5EF4-FFF2-40B4-BE49-F238E27FC236}">
                <a16:creationId xmlns:a16="http://schemas.microsoft.com/office/drawing/2014/main" id="{9476DA7B-A1BF-8099-8321-4B02B4E43D70}"/>
              </a:ext>
            </a:extLst>
          </p:cNvPr>
          <p:cNvPicPr>
            <a:picLocks noChangeAspect="1"/>
          </p:cNvPicPr>
          <p:nvPr/>
        </p:nvPicPr>
        <p:blipFill>
          <a:blip r:embed="rId4"/>
          <a:stretch>
            <a:fillRect/>
          </a:stretch>
        </p:blipFill>
        <p:spPr>
          <a:xfrm>
            <a:off x="4787941" y="4302104"/>
            <a:ext cx="548688" cy="238138"/>
          </a:xfrm>
          <a:prstGeom prst="rect">
            <a:avLst/>
          </a:prstGeom>
        </p:spPr>
      </p:pic>
      <p:cxnSp>
        <p:nvCxnSpPr>
          <p:cNvPr id="6" name="Connecteur droit avec flèche 5">
            <a:extLst>
              <a:ext uri="{FF2B5EF4-FFF2-40B4-BE49-F238E27FC236}">
                <a16:creationId xmlns:a16="http://schemas.microsoft.com/office/drawing/2014/main" id="{70AE0FDF-037B-E9E0-4E08-E6BE5FA7E057}"/>
              </a:ext>
            </a:extLst>
          </p:cNvPr>
          <p:cNvCxnSpPr>
            <a:cxnSpLocks/>
          </p:cNvCxnSpPr>
          <p:nvPr/>
        </p:nvCxnSpPr>
        <p:spPr>
          <a:xfrm flipV="1">
            <a:off x="5226050" y="2528900"/>
            <a:ext cx="2743200" cy="1773204"/>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pic>
        <p:nvPicPr>
          <p:cNvPr id="10" name="Image 9">
            <a:extLst>
              <a:ext uri="{FF2B5EF4-FFF2-40B4-BE49-F238E27FC236}">
                <a16:creationId xmlns:a16="http://schemas.microsoft.com/office/drawing/2014/main" id="{3242BCAB-72C0-5F11-3BD3-E664BCD1E5BD}"/>
              </a:ext>
            </a:extLst>
          </p:cNvPr>
          <p:cNvPicPr>
            <a:picLocks noChangeAspect="1"/>
          </p:cNvPicPr>
          <p:nvPr/>
        </p:nvPicPr>
        <p:blipFill rotWithShape="1">
          <a:blip r:embed="rId5"/>
          <a:srcRect l="21788" t="17083" r="22743" b="67639"/>
          <a:stretch/>
        </p:blipFill>
        <p:spPr>
          <a:xfrm>
            <a:off x="2838450" y="112546"/>
            <a:ext cx="6086476" cy="1047751"/>
          </a:xfrm>
          <a:prstGeom prst="rect">
            <a:avLst/>
          </a:prstGeom>
        </p:spPr>
      </p:pic>
      <p:sp>
        <p:nvSpPr>
          <p:cNvPr id="5" name="Espace réservé du numéro de diapositive 4">
            <a:extLst>
              <a:ext uri="{FF2B5EF4-FFF2-40B4-BE49-F238E27FC236}">
                <a16:creationId xmlns:a16="http://schemas.microsoft.com/office/drawing/2014/main" id="{CE34ED2F-605C-D9AE-334F-07AA1B23F776}"/>
              </a:ext>
            </a:extLst>
          </p:cNvPr>
          <p:cNvSpPr>
            <a:spLocks noGrp="1"/>
          </p:cNvSpPr>
          <p:nvPr>
            <p:ph type="sldNum" sz="quarter" idx="12"/>
          </p:nvPr>
        </p:nvSpPr>
        <p:spPr/>
        <p:txBody>
          <a:bodyPr/>
          <a:lstStyle/>
          <a:p>
            <a:fld id="{52F179AF-9A18-41D9-BAD5-043CEB8A9CF0}" type="slidenum">
              <a:rPr lang="fr-FR" smtClean="0"/>
              <a:t>18</a:t>
            </a:fld>
            <a:endParaRPr lang="fr-FR"/>
          </a:p>
        </p:txBody>
      </p:sp>
    </p:spTree>
    <p:extLst>
      <p:ext uri="{BB962C8B-B14F-4D97-AF65-F5344CB8AC3E}">
        <p14:creationId xmlns:p14="http://schemas.microsoft.com/office/powerpoint/2010/main" val="24254552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24249C56-226F-37C1-F89B-3FF63CA190F7}"/>
              </a:ext>
            </a:extLst>
          </p:cNvPr>
          <p:cNvPicPr>
            <a:picLocks noChangeAspect="1"/>
          </p:cNvPicPr>
          <p:nvPr/>
        </p:nvPicPr>
        <p:blipFill rotWithShape="1">
          <a:blip r:embed="rId2"/>
          <a:srcRect l="21700" t="24028" r="23438" b="61250"/>
          <a:stretch/>
        </p:blipFill>
        <p:spPr>
          <a:xfrm>
            <a:off x="3086100" y="133350"/>
            <a:ext cx="6019800" cy="1009651"/>
          </a:xfrm>
          <a:prstGeom prst="rect">
            <a:avLst/>
          </a:prstGeom>
        </p:spPr>
      </p:pic>
      <p:pic>
        <p:nvPicPr>
          <p:cNvPr id="2" name="Image 1">
            <a:extLst>
              <a:ext uri="{FF2B5EF4-FFF2-40B4-BE49-F238E27FC236}">
                <a16:creationId xmlns:a16="http://schemas.microsoft.com/office/drawing/2014/main" id="{EA3FC9BB-5B69-AE9B-60D0-5CC75D8DC85A}"/>
              </a:ext>
            </a:extLst>
          </p:cNvPr>
          <p:cNvPicPr>
            <a:picLocks noChangeAspect="1"/>
          </p:cNvPicPr>
          <p:nvPr/>
        </p:nvPicPr>
        <p:blipFill>
          <a:blip r:embed="rId3"/>
          <a:stretch>
            <a:fillRect/>
          </a:stretch>
        </p:blipFill>
        <p:spPr>
          <a:xfrm>
            <a:off x="298059" y="1581150"/>
            <a:ext cx="5034257" cy="3905454"/>
          </a:xfrm>
          <a:prstGeom prst="rect">
            <a:avLst/>
          </a:prstGeom>
        </p:spPr>
      </p:pic>
      <p:sp>
        <p:nvSpPr>
          <p:cNvPr id="4" name="ZoneTexte 3">
            <a:extLst>
              <a:ext uri="{FF2B5EF4-FFF2-40B4-BE49-F238E27FC236}">
                <a16:creationId xmlns:a16="http://schemas.microsoft.com/office/drawing/2014/main" id="{CE5B6A0D-0538-E5EA-55A0-A4598886A21E}"/>
              </a:ext>
            </a:extLst>
          </p:cNvPr>
          <p:cNvSpPr txBox="1"/>
          <p:nvPr/>
        </p:nvSpPr>
        <p:spPr>
          <a:xfrm>
            <a:off x="5895975" y="2257425"/>
            <a:ext cx="5629275" cy="3139321"/>
          </a:xfrm>
          <a:prstGeom prst="rect">
            <a:avLst/>
          </a:prstGeom>
          <a:noFill/>
        </p:spPr>
        <p:txBody>
          <a:bodyPr wrap="square" rtlCol="0">
            <a:spAutoFit/>
          </a:bodyPr>
          <a:lstStyle/>
          <a:p>
            <a:r>
              <a:rPr lang="fr-FR" dirty="0">
                <a:latin typeface="Arial" panose="020B0604020202020204" pitchFamily="34" charset="0"/>
                <a:cs typeface="Arial" panose="020B0604020202020204" pitchFamily="34" charset="0"/>
              </a:rPr>
              <a:t>En cliquant sur « </a:t>
            </a:r>
            <a:r>
              <a:rPr lang="fr-FR" b="1" dirty="0">
                <a:latin typeface="Arial" panose="020B0604020202020204" pitchFamily="34" charset="0"/>
                <a:cs typeface="Arial" panose="020B0604020202020204" pitchFamily="34" charset="0"/>
              </a:rPr>
              <a:t>Deluxe livraison </a:t>
            </a:r>
            <a:r>
              <a:rPr lang="fr-FR" dirty="0">
                <a:latin typeface="Arial" panose="020B0604020202020204" pitchFamily="34" charset="0"/>
                <a:cs typeface="Arial" panose="020B0604020202020204" pitchFamily="34" charset="0"/>
              </a:rPr>
              <a:t>» puis « KDM » vous retrouvez toutes les commandes de KDM que vous avez effectué.</a:t>
            </a:r>
          </a:p>
          <a:p>
            <a:endParaRPr lang="fr-FR" dirty="0">
              <a:latin typeface="Arial" panose="020B0604020202020204" pitchFamily="34" charset="0"/>
              <a:cs typeface="Arial" panose="020B0604020202020204" pitchFamily="34" charset="0"/>
            </a:endParaRPr>
          </a:p>
          <a:p>
            <a:r>
              <a:rPr lang="fr-FR" dirty="0">
                <a:latin typeface="Arial" panose="020B0604020202020204" pitchFamily="34" charset="0"/>
                <a:cs typeface="Arial" panose="020B0604020202020204" pitchFamily="34" charset="0"/>
              </a:rPr>
              <a:t>En cliquant sur </a:t>
            </a:r>
            <a:r>
              <a:rPr lang="fr-FR">
                <a:latin typeface="Arial" panose="020B0604020202020204" pitchFamily="34" charset="0"/>
                <a:cs typeface="Arial" panose="020B0604020202020204" pitchFamily="34" charset="0"/>
              </a:rPr>
              <a:t>« </a:t>
            </a:r>
            <a:r>
              <a:rPr lang="fr-FR" b="1">
                <a:latin typeface="Arial" panose="020B0604020202020204" pitchFamily="34" charset="0"/>
                <a:cs typeface="Arial" panose="020B0604020202020204" pitchFamily="34" charset="0"/>
              </a:rPr>
              <a:t>Download</a:t>
            </a:r>
            <a:r>
              <a:rPr lang="fr-FR">
                <a:latin typeface="Arial" panose="020B0604020202020204" pitchFamily="34" charset="0"/>
                <a:cs typeface="Arial" panose="020B0604020202020204" pitchFamily="34" charset="0"/>
              </a:rPr>
              <a:t> </a:t>
            </a:r>
            <a:r>
              <a:rPr lang="fr-FR" dirty="0">
                <a:latin typeface="Arial" panose="020B0604020202020204" pitchFamily="34" charset="0"/>
                <a:cs typeface="Arial" panose="020B0604020202020204" pitchFamily="34" charset="0"/>
              </a:rPr>
              <a:t>» vous pouvez </a:t>
            </a:r>
            <a:r>
              <a:rPr lang="fr-FR" b="1" dirty="0">
                <a:latin typeface="Arial" panose="020B0604020202020204" pitchFamily="34" charset="0"/>
                <a:cs typeface="Arial" panose="020B0604020202020204" pitchFamily="34" charset="0"/>
              </a:rPr>
              <a:t>charger les KDM générées par Deluxe </a:t>
            </a:r>
            <a:r>
              <a:rPr lang="fr-FR" dirty="0">
                <a:latin typeface="Arial" panose="020B0604020202020204" pitchFamily="34" charset="0"/>
                <a:cs typeface="Arial" panose="020B0604020202020204" pitchFamily="34" charset="0"/>
              </a:rPr>
              <a:t>: </a:t>
            </a:r>
          </a:p>
          <a:p>
            <a:pPr marL="285750" indent="-285750">
              <a:buFont typeface="Courier New" panose="02070309020205020404" pitchFamily="49" charset="0"/>
              <a:buChar char="o"/>
            </a:pPr>
            <a:r>
              <a:rPr lang="fr-FR" dirty="0">
                <a:latin typeface="Arial" panose="020B0604020202020204" pitchFamily="34" charset="0"/>
                <a:cs typeface="Arial" panose="020B0604020202020204" pitchFamily="34" charset="0"/>
              </a:rPr>
              <a:t>La KDM est générée par Deluxe vous la retrouver dans votre profil ;</a:t>
            </a:r>
          </a:p>
          <a:p>
            <a:pPr marL="285750" indent="-285750">
              <a:buFont typeface="Courier New" panose="02070309020205020404" pitchFamily="49" charset="0"/>
              <a:buChar char="o"/>
            </a:pPr>
            <a:r>
              <a:rPr lang="fr-FR" dirty="0">
                <a:latin typeface="Arial" panose="020B0604020202020204" pitchFamily="34" charset="0"/>
                <a:cs typeface="Arial" panose="020B0604020202020204" pitchFamily="34" charset="0"/>
              </a:rPr>
              <a:t>La KDM est générée par un tiers, merci de vous référer au distributeur.</a:t>
            </a:r>
          </a:p>
          <a:p>
            <a:endParaRPr lang="fr-FR" dirty="0"/>
          </a:p>
        </p:txBody>
      </p:sp>
      <p:sp>
        <p:nvSpPr>
          <p:cNvPr id="5" name="Espace réservé du numéro de diapositive 4">
            <a:extLst>
              <a:ext uri="{FF2B5EF4-FFF2-40B4-BE49-F238E27FC236}">
                <a16:creationId xmlns:a16="http://schemas.microsoft.com/office/drawing/2014/main" id="{F2B5554B-FCD5-EAB3-78EC-01A0B65681FD}"/>
              </a:ext>
            </a:extLst>
          </p:cNvPr>
          <p:cNvSpPr>
            <a:spLocks noGrp="1"/>
          </p:cNvSpPr>
          <p:nvPr>
            <p:ph type="sldNum" sz="quarter" idx="12"/>
          </p:nvPr>
        </p:nvSpPr>
        <p:spPr/>
        <p:txBody>
          <a:bodyPr/>
          <a:lstStyle/>
          <a:p>
            <a:fld id="{52F179AF-9A18-41D9-BAD5-043CEB8A9CF0}" type="slidenum">
              <a:rPr lang="fr-FR" smtClean="0"/>
              <a:t>19</a:t>
            </a:fld>
            <a:endParaRPr lang="fr-FR"/>
          </a:p>
        </p:txBody>
      </p:sp>
    </p:spTree>
    <p:extLst>
      <p:ext uri="{BB962C8B-B14F-4D97-AF65-F5344CB8AC3E}">
        <p14:creationId xmlns:p14="http://schemas.microsoft.com/office/powerpoint/2010/main" val="9633410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A5943C67-AB4F-A244-ADA4-6DF80F419B68}"/>
              </a:ext>
            </a:extLst>
          </p:cNvPr>
          <p:cNvPicPr>
            <a:picLocks noChangeAspect="1"/>
          </p:cNvPicPr>
          <p:nvPr/>
        </p:nvPicPr>
        <p:blipFill rotWithShape="1">
          <a:blip r:embed="rId2"/>
          <a:srcRect l="13976" t="14028" r="11718" b="37222"/>
          <a:stretch/>
        </p:blipFill>
        <p:spPr>
          <a:xfrm>
            <a:off x="301894" y="2209800"/>
            <a:ext cx="8153400" cy="3343275"/>
          </a:xfrm>
          <a:prstGeom prst="rect">
            <a:avLst/>
          </a:prstGeom>
        </p:spPr>
      </p:pic>
      <p:pic>
        <p:nvPicPr>
          <p:cNvPr id="2" name="Image 1">
            <a:extLst>
              <a:ext uri="{FF2B5EF4-FFF2-40B4-BE49-F238E27FC236}">
                <a16:creationId xmlns:a16="http://schemas.microsoft.com/office/drawing/2014/main" id="{991B7FF5-03B9-A3EE-7D3A-F5C10BC62E4E}"/>
              </a:ext>
            </a:extLst>
          </p:cNvPr>
          <p:cNvPicPr>
            <a:picLocks noChangeAspect="1"/>
          </p:cNvPicPr>
          <p:nvPr/>
        </p:nvPicPr>
        <p:blipFill>
          <a:blip r:embed="rId3"/>
          <a:stretch>
            <a:fillRect/>
          </a:stretch>
        </p:blipFill>
        <p:spPr>
          <a:xfrm>
            <a:off x="5949621" y="3429000"/>
            <a:ext cx="5011346" cy="2914141"/>
          </a:xfrm>
          <a:prstGeom prst="rect">
            <a:avLst/>
          </a:prstGeom>
        </p:spPr>
      </p:pic>
      <p:pic>
        <p:nvPicPr>
          <p:cNvPr id="4" name="Image 3">
            <a:extLst>
              <a:ext uri="{FF2B5EF4-FFF2-40B4-BE49-F238E27FC236}">
                <a16:creationId xmlns:a16="http://schemas.microsoft.com/office/drawing/2014/main" id="{8D26663E-D6B9-748E-6974-3D9E3C8D07D6}"/>
              </a:ext>
            </a:extLst>
          </p:cNvPr>
          <p:cNvPicPr>
            <a:picLocks noChangeAspect="1"/>
          </p:cNvPicPr>
          <p:nvPr/>
        </p:nvPicPr>
        <p:blipFill rotWithShape="1">
          <a:blip r:embed="rId4"/>
          <a:srcRect b="42159"/>
          <a:stretch/>
        </p:blipFill>
        <p:spPr>
          <a:xfrm>
            <a:off x="301894" y="381255"/>
            <a:ext cx="5511262" cy="1897141"/>
          </a:xfrm>
          <a:prstGeom prst="rect">
            <a:avLst/>
          </a:prstGeom>
        </p:spPr>
      </p:pic>
      <p:sp>
        <p:nvSpPr>
          <p:cNvPr id="5" name="ZoneTexte 4">
            <a:extLst>
              <a:ext uri="{FF2B5EF4-FFF2-40B4-BE49-F238E27FC236}">
                <a16:creationId xmlns:a16="http://schemas.microsoft.com/office/drawing/2014/main" id="{CC54F4ED-E27D-4594-D718-8940642563B0}"/>
              </a:ext>
            </a:extLst>
          </p:cNvPr>
          <p:cNvSpPr txBox="1"/>
          <p:nvPr/>
        </p:nvSpPr>
        <p:spPr>
          <a:xfrm>
            <a:off x="6251306" y="650232"/>
            <a:ext cx="5219700" cy="1754326"/>
          </a:xfrm>
          <a:prstGeom prst="rect">
            <a:avLst/>
          </a:prstGeom>
          <a:noFill/>
        </p:spPr>
        <p:txBody>
          <a:bodyPr wrap="square" rtlCol="0">
            <a:spAutoFit/>
          </a:bodyPr>
          <a:lstStyle/>
          <a:p>
            <a:r>
              <a:rPr lang="fr-FR" dirty="0">
                <a:latin typeface="Arial" panose="020B0604020202020204" pitchFamily="34" charset="0"/>
                <a:cs typeface="Arial" panose="020B0604020202020204" pitchFamily="34" charset="0"/>
              </a:rPr>
              <a:t>Cliquez sur les onglets : </a:t>
            </a:r>
          </a:p>
          <a:p>
            <a:r>
              <a:rPr lang="fr-FR" dirty="0">
                <a:latin typeface="Arial" panose="020B0604020202020204" pitchFamily="34" charset="0"/>
                <a:cs typeface="Arial" panose="020B0604020202020204" pitchFamily="34" charset="0"/>
              </a:rPr>
              <a:t>« Demande» si c’est le cinéma qui effectue les commandes directement, </a:t>
            </a:r>
          </a:p>
          <a:p>
            <a:r>
              <a:rPr lang="fr-FR" dirty="0">
                <a:latin typeface="Arial" panose="020B0604020202020204" pitchFamily="34" charset="0"/>
                <a:cs typeface="Arial" panose="020B0604020202020204" pitchFamily="34" charset="0"/>
              </a:rPr>
              <a:t>Puis cliquez sur l’onglet « DCP » ou « KDM » et effectuer un</a:t>
            </a:r>
            <a:r>
              <a:rPr lang="fr-FR" b="1" dirty="0">
                <a:latin typeface="Arial" panose="020B0604020202020204" pitchFamily="34" charset="0"/>
                <a:cs typeface="Arial" panose="020B0604020202020204" pitchFamily="34" charset="0"/>
              </a:rPr>
              <a:t> export CSV des données </a:t>
            </a:r>
            <a:r>
              <a:rPr lang="fr-FR" dirty="0">
                <a:latin typeface="Arial" panose="020B0604020202020204" pitchFamily="34" charset="0"/>
                <a:cs typeface="Arial" panose="020B0604020202020204" pitchFamily="34" charset="0"/>
              </a:rPr>
              <a:t>selon le filtre de votre choix.</a:t>
            </a:r>
          </a:p>
        </p:txBody>
      </p:sp>
      <p:sp>
        <p:nvSpPr>
          <p:cNvPr id="6" name="Espace réservé du numéro de diapositive 5">
            <a:extLst>
              <a:ext uri="{FF2B5EF4-FFF2-40B4-BE49-F238E27FC236}">
                <a16:creationId xmlns:a16="http://schemas.microsoft.com/office/drawing/2014/main" id="{A83DA409-19D4-B19B-BC0A-AC38D251E76C}"/>
              </a:ext>
            </a:extLst>
          </p:cNvPr>
          <p:cNvSpPr>
            <a:spLocks noGrp="1"/>
          </p:cNvSpPr>
          <p:nvPr>
            <p:ph type="sldNum" sz="quarter" idx="12"/>
          </p:nvPr>
        </p:nvSpPr>
        <p:spPr/>
        <p:txBody>
          <a:bodyPr/>
          <a:lstStyle/>
          <a:p>
            <a:fld id="{52F179AF-9A18-41D9-BAD5-043CEB8A9CF0}" type="slidenum">
              <a:rPr lang="fr-FR" smtClean="0"/>
              <a:t>20</a:t>
            </a:fld>
            <a:endParaRPr lang="fr-FR"/>
          </a:p>
        </p:txBody>
      </p:sp>
      <p:sp>
        <p:nvSpPr>
          <p:cNvPr id="8" name="ZoneTexte 7">
            <a:extLst>
              <a:ext uri="{FF2B5EF4-FFF2-40B4-BE49-F238E27FC236}">
                <a16:creationId xmlns:a16="http://schemas.microsoft.com/office/drawing/2014/main" id="{1CF175A0-9BA6-BEC2-17E9-152F96488ADA}"/>
              </a:ext>
            </a:extLst>
          </p:cNvPr>
          <p:cNvSpPr txBox="1"/>
          <p:nvPr/>
        </p:nvSpPr>
        <p:spPr>
          <a:xfrm>
            <a:off x="5813156" y="85640"/>
            <a:ext cx="6096000" cy="400110"/>
          </a:xfrm>
          <a:prstGeom prst="rect">
            <a:avLst/>
          </a:prstGeom>
          <a:noFill/>
        </p:spPr>
        <p:txBody>
          <a:bodyPr wrap="square">
            <a:spAutoFit/>
          </a:bodyPr>
          <a:lstStyle/>
          <a:p>
            <a:pPr marL="0" lvl="0" indent="0" algn="ctr">
              <a:spcBef>
                <a:spcPts val="385"/>
              </a:spcBef>
              <a:buSzPts val="1100"/>
              <a:buNone/>
              <a:tabLst>
                <a:tab pos="554990" algn="l"/>
              </a:tabLst>
            </a:pPr>
            <a:r>
              <a:rPr lang="fr-FR" sz="2000" b="1" u="sng" dirty="0">
                <a:solidFill>
                  <a:srgbClr val="0000FF"/>
                </a:solidFill>
                <a:latin typeface="Arial MT"/>
                <a:ea typeface="Arial MT"/>
                <a:cs typeface="Arial MT"/>
              </a:rPr>
              <a:t>Les exports</a:t>
            </a:r>
          </a:p>
        </p:txBody>
      </p:sp>
    </p:spTree>
    <p:extLst>
      <p:ext uri="{BB962C8B-B14F-4D97-AF65-F5344CB8AC3E}">
        <p14:creationId xmlns:p14="http://schemas.microsoft.com/office/powerpoint/2010/main" val="27587008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21" name="Group 20">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22" name="Freeform: Shape 21">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Shape 22">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23">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Shape 24">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1" name="Titre 10">
            <a:extLst>
              <a:ext uri="{FF2B5EF4-FFF2-40B4-BE49-F238E27FC236}">
                <a16:creationId xmlns:a16="http://schemas.microsoft.com/office/drawing/2014/main" id="{EC55BE09-CC58-83F7-1C8A-BEE7D0A4E76F}"/>
              </a:ext>
            </a:extLst>
          </p:cNvPr>
          <p:cNvSpPr>
            <a:spLocks noGrp="1"/>
          </p:cNvSpPr>
          <p:nvPr>
            <p:ph type="title"/>
          </p:nvPr>
        </p:nvSpPr>
        <p:spPr>
          <a:xfrm>
            <a:off x="640080" y="1243013"/>
            <a:ext cx="3855720" cy="4371974"/>
          </a:xfrm>
        </p:spPr>
        <p:txBody>
          <a:bodyPr>
            <a:normAutofit/>
          </a:bodyPr>
          <a:lstStyle/>
          <a:p>
            <a:pPr algn="ctr"/>
            <a:r>
              <a:rPr lang="fr-FR" sz="3600" dirty="0">
                <a:solidFill>
                  <a:schemeClr val="tx2"/>
                </a:solidFill>
                <a:latin typeface="Arial" panose="020B0604020202020204" pitchFamily="34" charset="0"/>
                <a:cs typeface="Arial" panose="020B0604020202020204" pitchFamily="34" charset="0"/>
              </a:rPr>
              <a:t>Support</a:t>
            </a:r>
          </a:p>
        </p:txBody>
      </p:sp>
      <p:sp>
        <p:nvSpPr>
          <p:cNvPr id="12" name="Espace réservé du contenu 11">
            <a:extLst>
              <a:ext uri="{FF2B5EF4-FFF2-40B4-BE49-F238E27FC236}">
                <a16:creationId xmlns:a16="http://schemas.microsoft.com/office/drawing/2014/main" id="{B0E7149E-42C6-9F68-A4EB-EBBB32A0A31C}"/>
              </a:ext>
            </a:extLst>
          </p:cNvPr>
          <p:cNvSpPr>
            <a:spLocks noGrp="1"/>
          </p:cNvSpPr>
          <p:nvPr>
            <p:ph idx="1"/>
          </p:nvPr>
        </p:nvSpPr>
        <p:spPr>
          <a:xfrm>
            <a:off x="5743694" y="1449396"/>
            <a:ext cx="5896110" cy="3959207"/>
          </a:xfrm>
        </p:spPr>
        <p:txBody>
          <a:bodyPr anchor="b">
            <a:normAutofit/>
          </a:bodyPr>
          <a:lstStyle/>
          <a:p>
            <a:pPr marL="0" indent="0">
              <a:buNone/>
            </a:pPr>
            <a:r>
              <a:rPr lang="fr-FR" sz="2000" dirty="0">
                <a:solidFill>
                  <a:schemeClr val="tx2"/>
                </a:solidFill>
                <a:latin typeface="Arial" panose="020B0604020202020204" pitchFamily="34" charset="0"/>
                <a:cs typeface="Arial" panose="020B0604020202020204" pitchFamily="34" charset="0"/>
              </a:rPr>
              <a:t>Vos contacts : </a:t>
            </a:r>
          </a:p>
          <a:p>
            <a:pPr marL="0" indent="0">
              <a:buNone/>
            </a:pPr>
            <a:endParaRPr lang="fr-FR" sz="2000" dirty="0">
              <a:solidFill>
                <a:schemeClr val="tx2"/>
              </a:solidFill>
              <a:latin typeface="Arial" panose="020B0604020202020204" pitchFamily="34" charset="0"/>
              <a:cs typeface="Arial" panose="020B0604020202020204" pitchFamily="34" charset="0"/>
            </a:endParaRPr>
          </a:p>
          <a:p>
            <a:pPr marL="0" indent="0">
              <a:buNone/>
            </a:pPr>
            <a:r>
              <a:rPr lang="fr-FR" sz="2000" b="1" dirty="0">
                <a:solidFill>
                  <a:schemeClr val="tx2"/>
                </a:solidFill>
                <a:latin typeface="Arial" panose="020B0604020202020204" pitchFamily="34" charset="0"/>
                <a:cs typeface="Arial" panose="020B0604020202020204" pitchFamily="34" charset="0"/>
              </a:rPr>
              <a:t>Service support Play </a:t>
            </a:r>
            <a:r>
              <a:rPr lang="fr-FR" sz="2000" dirty="0">
                <a:solidFill>
                  <a:schemeClr val="tx2"/>
                </a:solidFill>
                <a:latin typeface="Arial" panose="020B0604020202020204" pitchFamily="34" charset="0"/>
                <a:cs typeface="Arial" panose="020B0604020202020204" pitchFamily="34" charset="0"/>
              </a:rPr>
              <a:t>:</a:t>
            </a:r>
          </a:p>
          <a:p>
            <a:pPr marL="0" indent="0">
              <a:buNone/>
            </a:pPr>
            <a:r>
              <a:rPr lang="fr-FR" sz="2000" dirty="0">
                <a:solidFill>
                  <a:schemeClr val="tx2"/>
                </a:solidFill>
                <a:latin typeface="Arial" panose="020B0604020202020204" pitchFamily="34" charset="0"/>
                <a:cs typeface="Arial" panose="020B0604020202020204" pitchFamily="34" charset="0"/>
              </a:rPr>
              <a:t>Téléphone : 01 82 88 60 38 </a:t>
            </a:r>
          </a:p>
          <a:p>
            <a:pPr marL="0" indent="0">
              <a:buNone/>
            </a:pPr>
            <a:r>
              <a:rPr lang="fr-FR" sz="2000" dirty="0">
                <a:solidFill>
                  <a:schemeClr val="tx2"/>
                </a:solidFill>
                <a:latin typeface="Arial" panose="020B0604020202020204" pitchFamily="34" charset="0"/>
                <a:cs typeface="Arial" panose="020B0604020202020204" pitchFamily="34" charset="0"/>
              </a:rPr>
              <a:t>Email : </a:t>
            </a:r>
            <a:r>
              <a:rPr lang="fr-FR" sz="2000" dirty="0">
                <a:solidFill>
                  <a:schemeClr val="tx2"/>
                </a:solidFill>
                <a:latin typeface="Arial" panose="020B0604020202020204" pitchFamily="34" charset="0"/>
                <a:cs typeface="Arial" panose="020B0604020202020204" pitchFamily="34" charset="0"/>
                <a:hlinkClick r:id="rId2"/>
              </a:rPr>
              <a:t>cnc.fr@bydeluxe.com</a:t>
            </a:r>
            <a:r>
              <a:rPr lang="fr-FR" sz="2000" dirty="0">
                <a:solidFill>
                  <a:schemeClr val="tx2"/>
                </a:solidFill>
                <a:latin typeface="Arial" panose="020B0604020202020204" pitchFamily="34" charset="0"/>
                <a:cs typeface="Arial" panose="020B0604020202020204" pitchFamily="34" charset="0"/>
              </a:rPr>
              <a:t> </a:t>
            </a:r>
          </a:p>
          <a:p>
            <a:pPr marL="0" indent="0">
              <a:buNone/>
            </a:pPr>
            <a:endParaRPr lang="fr-FR" sz="2000" dirty="0">
              <a:solidFill>
                <a:schemeClr val="tx2"/>
              </a:solidFill>
              <a:latin typeface="Arial" panose="020B0604020202020204" pitchFamily="34" charset="0"/>
              <a:cs typeface="Arial" panose="020B0604020202020204" pitchFamily="34" charset="0"/>
            </a:endParaRPr>
          </a:p>
          <a:p>
            <a:pPr marL="0" indent="0">
              <a:buNone/>
            </a:pPr>
            <a:r>
              <a:rPr lang="fr-FR" sz="2000" b="1" dirty="0">
                <a:solidFill>
                  <a:schemeClr val="tx2"/>
                </a:solidFill>
                <a:latin typeface="Arial" panose="020B0604020202020204" pitchFamily="34" charset="0"/>
                <a:cs typeface="Arial" panose="020B0604020202020204" pitchFamily="34" charset="0"/>
              </a:rPr>
              <a:t>Service support Deluxe Box </a:t>
            </a:r>
            <a:r>
              <a:rPr lang="fr-FR" sz="2000" dirty="0">
                <a:solidFill>
                  <a:schemeClr val="tx2"/>
                </a:solidFill>
                <a:latin typeface="Arial" panose="020B0604020202020204" pitchFamily="34" charset="0"/>
                <a:cs typeface="Arial" panose="020B0604020202020204" pitchFamily="34" charset="0"/>
              </a:rPr>
              <a:t>:</a:t>
            </a:r>
          </a:p>
          <a:p>
            <a:pPr marL="0" indent="0">
              <a:buNone/>
            </a:pPr>
            <a:r>
              <a:rPr lang="fr-FR" sz="2000" dirty="0">
                <a:solidFill>
                  <a:schemeClr val="tx2"/>
                </a:solidFill>
                <a:latin typeface="Arial" panose="020B0604020202020204" pitchFamily="34" charset="0"/>
                <a:cs typeface="Arial" panose="020B0604020202020204" pitchFamily="34" charset="0"/>
              </a:rPr>
              <a:t>Service Support &amp; Déploiement : 01 82 88 60 38 choix n°2</a:t>
            </a:r>
          </a:p>
          <a:p>
            <a:pPr marL="0" indent="0">
              <a:buNone/>
            </a:pPr>
            <a:r>
              <a:rPr lang="fr-FR" sz="2000" dirty="0">
                <a:solidFill>
                  <a:schemeClr val="tx2"/>
                </a:solidFill>
                <a:latin typeface="Arial" panose="020B0604020202020204" pitchFamily="34" charset="0"/>
                <a:cs typeface="Arial" panose="020B0604020202020204" pitchFamily="34" charset="0"/>
              </a:rPr>
              <a:t> Email : </a:t>
            </a:r>
            <a:r>
              <a:rPr lang="fr-FR" sz="2000" dirty="0">
                <a:solidFill>
                  <a:schemeClr val="tx2"/>
                </a:solidFill>
                <a:latin typeface="Arial" panose="020B0604020202020204" pitchFamily="34" charset="0"/>
                <a:cs typeface="Arial" panose="020B0604020202020204" pitchFamily="34" charset="0"/>
                <a:hlinkClick r:id="rId3"/>
              </a:rPr>
              <a:t>supportbox.fr@bydeluxe.com</a:t>
            </a:r>
            <a:r>
              <a:rPr lang="fr-FR" sz="2000" dirty="0">
                <a:solidFill>
                  <a:schemeClr val="tx2"/>
                </a:solidFill>
                <a:latin typeface="Arial" panose="020B0604020202020204" pitchFamily="34" charset="0"/>
                <a:cs typeface="Arial" panose="020B0604020202020204" pitchFamily="34" charset="0"/>
              </a:rPr>
              <a:t> </a:t>
            </a:r>
            <a:endParaRPr lang="fr-FR" sz="8000" dirty="0">
              <a:solidFill>
                <a:schemeClr val="tx2"/>
              </a:solidFill>
            </a:endParaRPr>
          </a:p>
          <a:p>
            <a:endParaRPr lang="fr-FR" sz="500" dirty="0">
              <a:solidFill>
                <a:schemeClr val="tx2"/>
              </a:solidFill>
            </a:endParaRPr>
          </a:p>
        </p:txBody>
      </p:sp>
      <p:sp>
        <p:nvSpPr>
          <p:cNvPr id="2" name="Espace réservé du numéro de diapositive 1">
            <a:extLst>
              <a:ext uri="{FF2B5EF4-FFF2-40B4-BE49-F238E27FC236}">
                <a16:creationId xmlns:a16="http://schemas.microsoft.com/office/drawing/2014/main" id="{7457392A-3C57-64DE-B09C-5FD5C33EEBAB}"/>
              </a:ext>
            </a:extLst>
          </p:cNvPr>
          <p:cNvSpPr>
            <a:spLocks noGrp="1"/>
          </p:cNvSpPr>
          <p:nvPr>
            <p:ph type="sldNum" sz="quarter" idx="12"/>
          </p:nvPr>
        </p:nvSpPr>
        <p:spPr/>
        <p:txBody>
          <a:bodyPr/>
          <a:lstStyle/>
          <a:p>
            <a:fld id="{DF3970AB-8B18-4137-B6BF-48AFC43ED2D8}" type="slidenum">
              <a:rPr lang="fr-FR" smtClean="0"/>
              <a:t>21</a:t>
            </a:fld>
            <a:endParaRPr lang="fr-FR"/>
          </a:p>
        </p:txBody>
      </p:sp>
    </p:spTree>
    <p:extLst>
      <p:ext uri="{BB962C8B-B14F-4D97-AF65-F5344CB8AC3E}">
        <p14:creationId xmlns:p14="http://schemas.microsoft.com/office/powerpoint/2010/main" val="3985056879"/>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1304</TotalTime>
  <Words>2047</Words>
  <Application>Microsoft Office PowerPoint</Application>
  <PresentationFormat>Grand écran</PresentationFormat>
  <Paragraphs>174</Paragraphs>
  <Slides>21</Slides>
  <Notes>3</Notes>
  <HiddenSlides>0</HiddenSlides>
  <MMClips>0</MMClips>
  <ScaleCrop>false</ScaleCrop>
  <HeadingPairs>
    <vt:vector size="6" baseType="variant">
      <vt:variant>
        <vt:lpstr>Polices utilisées</vt:lpstr>
      </vt:variant>
      <vt:variant>
        <vt:i4>8</vt:i4>
      </vt:variant>
      <vt:variant>
        <vt:lpstr>Thème</vt:lpstr>
      </vt:variant>
      <vt:variant>
        <vt:i4>4</vt:i4>
      </vt:variant>
      <vt:variant>
        <vt:lpstr>Titres des diapositives</vt:lpstr>
      </vt:variant>
      <vt:variant>
        <vt:i4>21</vt:i4>
      </vt:variant>
    </vt:vector>
  </HeadingPairs>
  <TitlesOfParts>
    <vt:vector size="33" baseType="lpstr">
      <vt:lpstr>Aptos</vt:lpstr>
      <vt:lpstr>Aptos Display</vt:lpstr>
      <vt:lpstr>Arial</vt:lpstr>
      <vt:lpstr>Arial MT</vt:lpstr>
      <vt:lpstr>Calibri</vt:lpstr>
      <vt:lpstr>Courier New</vt:lpstr>
      <vt:lpstr>Symbol</vt:lpstr>
      <vt:lpstr>Wingdings</vt:lpstr>
      <vt:lpstr>Thème Office</vt:lpstr>
      <vt:lpstr>Thème Office</vt:lpstr>
      <vt:lpstr>Thème Office</vt:lpstr>
      <vt:lpstr>Thème Office</vt:lpstr>
      <vt:lpstr>Présentation PowerPoint</vt:lpstr>
      <vt:lpstr> Play by Deluxe est destiné aux exploitants dans le cadre des dispositifs « Ma classe au cinéma » afin de leur permettre d’effectuer les demandes de programmation et de recevoir les DCP ainsi que les KDM via un seul outil.  MAC : Maternelle au cinéma EEC : Ecole et cinéma CAC : Collège au cinéma LAAC : Lycéens et apprentis au cinéma   Toutefois, si les demandes de KDM passent obligatoirement par Play, les distributeurs sont libres de confier leur envoi à Deluxe ou à un tiers. </vt:lpstr>
      <vt:lpstr> Cliquez sur https://play.bydeluxe.com/fr_FRA  puis sur « Ouvrir une session »  Renseignez votre mail et cliquez sur « Suivant ». Pour tout problème de connexion, merci de contacter le support cnc.fr@bydeluxe.com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Support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Marie-Laure Barrau Sabatini</dc:creator>
  <cp:lastModifiedBy>Millet Mélanie</cp:lastModifiedBy>
  <cp:revision>17</cp:revision>
  <dcterms:created xsi:type="dcterms:W3CDTF">2024-10-31T11:09:59Z</dcterms:created>
  <dcterms:modified xsi:type="dcterms:W3CDTF">2025-09-08T12:26:30Z</dcterms:modified>
</cp:coreProperties>
</file>